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7" r:id="rId7"/>
    <p:sldId id="265" r:id="rId8"/>
    <p:sldId id="264" r:id="rId9"/>
    <p:sldId id="262" r:id="rId10"/>
    <p:sldId id="263" r:id="rId11"/>
  </p:sldIdLst>
  <p:sldSz cx="18288000" cy="10287000"/>
  <p:notesSz cx="6858000" cy="9144000"/>
  <p:embeddedFontLst>
    <p:embeddedFont>
      <p:font typeface="TT Interphases" panose="02000503020000020004" pitchFamily="2" charset="0"/>
      <p:regular r:id="rId12"/>
    </p:embeddedFont>
    <p:embeddedFont>
      <p:font typeface="TT Interphases Bold" panose="02000803060000020004" pitchFamily="2" charset="0"/>
      <p:regular r:id="rId13"/>
      <p:bold r:id="rId14"/>
    </p:embeddedFont>
    <p:embeddedFont>
      <p:font typeface="TT Ramillas" panose="020E00000800000200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4612" autoAdjust="0"/>
  </p:normalViewPr>
  <p:slideViewPr>
    <p:cSldViewPr>
      <p:cViewPr varScale="1">
        <p:scale>
          <a:sx n="60" d="100"/>
          <a:sy n="60" d="100"/>
        </p:scale>
        <p:origin x="216"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grpSp>
        <p:nvGrpSpPr>
          <p:cNvPr id="2" name="Group 2"/>
          <p:cNvGrpSpPr/>
          <p:nvPr/>
        </p:nvGrpSpPr>
        <p:grpSpPr>
          <a:xfrm>
            <a:off x="16725900" y="666750"/>
            <a:ext cx="895350" cy="895350"/>
            <a:chOff x="0" y="0"/>
            <a:chExt cx="1193800" cy="1193800"/>
          </a:xfrm>
        </p:grpSpPr>
        <p:grpSp>
          <p:nvGrpSpPr>
            <p:cNvPr id="3" name="Group 3"/>
            <p:cNvGrpSpPr/>
            <p:nvPr/>
          </p:nvGrpSpPr>
          <p:grpSpPr>
            <a:xfrm>
              <a:off x="0" y="0"/>
              <a:ext cx="1193800" cy="11938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000000"/>
                </a:solidFill>
                <a:prstDash val="solid"/>
                <a:miter/>
              </a:ln>
            </p:spPr>
          </p:sp>
          <p:sp>
            <p:nvSpPr>
              <p:cNvPr id="5" name="TextBox 5"/>
              <p:cNvSpPr txBox="1"/>
              <p:nvPr/>
            </p:nvSpPr>
            <p:spPr>
              <a:xfrm>
                <a:off x="76200" y="9525"/>
                <a:ext cx="660400" cy="727075"/>
              </a:xfrm>
              <a:prstGeom prst="rect">
                <a:avLst/>
              </a:prstGeom>
            </p:spPr>
            <p:txBody>
              <a:bodyPr lIns="50800" tIns="50800" rIns="50800" bIns="50800" rtlCol="0" anchor="ctr"/>
              <a:lstStyle/>
              <a:p>
                <a:pPr marL="0" lvl="0" indent="0" algn="ctr">
                  <a:lnSpc>
                    <a:spcPts val="3000"/>
                  </a:lnSpc>
                </a:pPr>
                <a:endParaRPr/>
              </a:p>
            </p:txBody>
          </p:sp>
        </p:grpSp>
        <p:sp>
          <p:nvSpPr>
            <p:cNvPr id="6" name="Freeform 6"/>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7" name="AutoShape 7"/>
          <p:cNvSpPr/>
          <p:nvPr/>
        </p:nvSpPr>
        <p:spPr>
          <a:xfrm>
            <a:off x="10429875" y="9620250"/>
            <a:ext cx="7191375" cy="0"/>
          </a:xfrm>
          <a:prstGeom prst="line">
            <a:avLst/>
          </a:prstGeom>
          <a:ln w="19050" cap="flat">
            <a:solidFill>
              <a:srgbClr val="FFFFFF"/>
            </a:solidFill>
            <a:prstDash val="solid"/>
            <a:headEnd type="none" w="sm" len="sm"/>
            <a:tailEnd type="none" w="sm" len="sm"/>
          </a:ln>
        </p:spPr>
      </p:sp>
      <p:grpSp>
        <p:nvGrpSpPr>
          <p:cNvPr id="8" name="Group 8"/>
          <p:cNvGrpSpPr/>
          <p:nvPr/>
        </p:nvGrpSpPr>
        <p:grpSpPr>
          <a:xfrm>
            <a:off x="0" y="0"/>
            <a:ext cx="9296400" cy="10287000"/>
            <a:chOff x="0" y="0"/>
            <a:chExt cx="1440256" cy="1593725"/>
          </a:xfrm>
        </p:grpSpPr>
        <p:sp>
          <p:nvSpPr>
            <p:cNvPr id="9" name="Freeform 9"/>
            <p:cNvSpPr/>
            <p:nvPr/>
          </p:nvSpPr>
          <p:spPr>
            <a:xfrm>
              <a:off x="0" y="0"/>
              <a:ext cx="1440256" cy="1593725"/>
            </a:xfrm>
            <a:custGeom>
              <a:avLst/>
              <a:gdLst/>
              <a:ahLst/>
              <a:cxnLst/>
              <a:rect l="l" t="t" r="r" b="b"/>
              <a:pathLst>
                <a:path w="1440256" h="1593725">
                  <a:moveTo>
                    <a:pt x="0" y="0"/>
                  </a:moveTo>
                  <a:lnTo>
                    <a:pt x="1440256" y="0"/>
                  </a:lnTo>
                  <a:lnTo>
                    <a:pt x="1440256" y="1593725"/>
                  </a:lnTo>
                  <a:lnTo>
                    <a:pt x="0" y="1593725"/>
                  </a:lnTo>
                  <a:close/>
                </a:path>
              </a:pathLst>
            </a:custGeom>
            <a:blipFill>
              <a:blip r:embed="rId4"/>
              <a:stretch>
                <a:fillRect t="-66" b="-66"/>
              </a:stretch>
            </a:blipFill>
          </p:spPr>
        </p:sp>
      </p:grpSp>
      <p:grpSp>
        <p:nvGrpSpPr>
          <p:cNvPr id="11" name="Group 11"/>
          <p:cNvGrpSpPr/>
          <p:nvPr/>
        </p:nvGrpSpPr>
        <p:grpSpPr>
          <a:xfrm>
            <a:off x="10734675" y="6793372"/>
            <a:ext cx="6886575" cy="1913739"/>
            <a:chOff x="0" y="190500"/>
            <a:chExt cx="9182100" cy="2551652"/>
          </a:xfrm>
        </p:grpSpPr>
        <p:sp>
          <p:nvSpPr>
            <p:cNvPr id="12" name="TextBox 12"/>
            <p:cNvSpPr txBox="1"/>
            <p:nvPr/>
          </p:nvSpPr>
          <p:spPr>
            <a:xfrm>
              <a:off x="0" y="190500"/>
              <a:ext cx="9182100" cy="1837266"/>
            </a:xfrm>
            <a:prstGeom prst="rect">
              <a:avLst/>
            </a:prstGeom>
          </p:spPr>
          <p:txBody>
            <a:bodyPr lIns="0" tIns="0" rIns="0" bIns="0" rtlCol="0" anchor="t">
              <a:spAutoFit/>
            </a:bodyPr>
            <a:lstStyle/>
            <a:p>
              <a:pPr marL="0" lvl="0" indent="0" algn="l">
                <a:lnSpc>
                  <a:spcPts val="9999"/>
                </a:lnSpc>
              </a:pPr>
              <a:r>
                <a:rPr lang="en-US" sz="9999" spc="-199" dirty="0">
                  <a:solidFill>
                    <a:srgbClr val="FFFFFF"/>
                  </a:solidFill>
                  <a:latin typeface="TT Ramillas"/>
                  <a:ea typeface="TT Ramillas"/>
                  <a:cs typeface="TT Ramillas"/>
                  <a:sym typeface="TT Ramillas"/>
                </a:rPr>
                <a:t>Lille, France</a:t>
              </a:r>
            </a:p>
          </p:txBody>
        </p:sp>
        <p:sp>
          <p:nvSpPr>
            <p:cNvPr id="13" name="TextBox 13"/>
            <p:cNvSpPr txBox="1"/>
            <p:nvPr/>
          </p:nvSpPr>
          <p:spPr>
            <a:xfrm>
              <a:off x="0" y="2165584"/>
              <a:ext cx="9182100" cy="576568"/>
            </a:xfrm>
            <a:prstGeom prst="rect">
              <a:avLst/>
            </a:prstGeom>
          </p:spPr>
          <p:txBody>
            <a:bodyPr lIns="0" tIns="0" rIns="0" bIns="0" rtlCol="0" anchor="t">
              <a:spAutoFit/>
            </a:bodyPr>
            <a:lstStyle/>
            <a:p>
              <a:pPr marL="0" lvl="0" indent="0" algn="l">
                <a:lnSpc>
                  <a:spcPts val="3639"/>
                </a:lnSpc>
                <a:spcBef>
                  <a:spcPct val="0"/>
                </a:spcBef>
              </a:pPr>
              <a:r>
                <a:rPr lang="en-US" sz="2799" u="none" spc="139" dirty="0">
                  <a:solidFill>
                    <a:srgbClr val="E6D89C"/>
                  </a:solidFill>
                  <a:latin typeface="TT Interphases"/>
                  <a:ea typeface="TT Interphases"/>
                  <a:cs typeface="TT Interphases"/>
                  <a:sym typeface="TT Interphases"/>
                </a:rPr>
                <a:t>May 16 – 30, 2026</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extBox 2"/>
          <p:cNvSpPr txBox="1"/>
          <p:nvPr/>
        </p:nvSpPr>
        <p:spPr>
          <a:xfrm>
            <a:off x="666750" y="857250"/>
            <a:ext cx="11601450" cy="1346459"/>
          </a:xfrm>
          <a:prstGeom prst="rect">
            <a:avLst/>
          </a:prstGeom>
        </p:spPr>
        <p:txBody>
          <a:bodyPr wrap="square" lIns="0" tIns="0" rIns="0" bIns="0" rtlCol="0" anchor="t">
            <a:spAutoFit/>
          </a:bodyPr>
          <a:lstStyle/>
          <a:p>
            <a:pPr lvl="0">
              <a:lnSpc>
                <a:spcPts val="9999"/>
              </a:lnSpc>
              <a:spcBef>
                <a:spcPct val="0"/>
              </a:spcBef>
            </a:pPr>
            <a:r>
              <a:rPr lang="en-US" sz="9999" b="1" spc="-199" dirty="0" err="1">
                <a:solidFill>
                  <a:srgbClr val="C9A620"/>
                </a:solidFill>
                <a:latin typeface="TT Ramillas"/>
                <a:ea typeface="TT Ramillas"/>
                <a:cs typeface="TT Ramillas"/>
                <a:sym typeface="TT Ramillas"/>
              </a:rPr>
              <a:t>Venez</a:t>
            </a:r>
            <a:r>
              <a:rPr lang="en-US" sz="9999" b="1" spc="-199" dirty="0">
                <a:solidFill>
                  <a:srgbClr val="C9A620"/>
                </a:solidFill>
                <a:latin typeface="TT Ramillas"/>
                <a:ea typeface="TT Ramillas"/>
                <a:cs typeface="TT Ramillas"/>
                <a:sym typeface="TT Ramillas"/>
              </a:rPr>
              <a:t> avec nous</a:t>
            </a:r>
            <a:r>
              <a:rPr lang="en-US" sz="9999" spc="-199" dirty="0">
                <a:solidFill>
                  <a:srgbClr val="C9A620"/>
                </a:solidFill>
                <a:latin typeface="TT Ramillas"/>
                <a:ea typeface="TT Ramillas"/>
                <a:cs typeface="TT Ramillas"/>
                <a:sym typeface="TT Ramillas"/>
              </a:rPr>
              <a:t>!</a:t>
            </a:r>
          </a:p>
        </p:txBody>
      </p:sp>
      <p:grpSp>
        <p:nvGrpSpPr>
          <p:cNvPr id="3" name="Group 3"/>
          <p:cNvGrpSpPr/>
          <p:nvPr/>
        </p:nvGrpSpPr>
        <p:grpSpPr>
          <a:xfrm>
            <a:off x="10734675" y="5114925"/>
            <a:ext cx="5448300" cy="2116006"/>
            <a:chOff x="0" y="-38100"/>
            <a:chExt cx="7264400" cy="2821341"/>
          </a:xfrm>
        </p:grpSpPr>
        <p:sp>
          <p:nvSpPr>
            <p:cNvPr id="6" name="TextBox 6"/>
            <p:cNvSpPr txBox="1"/>
            <p:nvPr/>
          </p:nvSpPr>
          <p:spPr>
            <a:xfrm>
              <a:off x="0" y="1501352"/>
              <a:ext cx="7264400" cy="1281889"/>
            </a:xfrm>
            <a:prstGeom prst="rect">
              <a:avLst/>
            </a:prstGeom>
          </p:spPr>
          <p:txBody>
            <a:bodyPr lIns="0" tIns="0" rIns="0" bIns="0" rtlCol="0" anchor="t">
              <a:spAutoFit/>
            </a:bodyPr>
            <a:lstStyle/>
            <a:p>
              <a:pPr marL="0" lvl="0" indent="0" algn="l">
                <a:lnSpc>
                  <a:spcPts val="3919"/>
                </a:lnSpc>
                <a:spcBef>
                  <a:spcPct val="0"/>
                </a:spcBef>
              </a:pPr>
              <a:r>
                <a:rPr lang="en-US" sz="2799" dirty="0">
                  <a:solidFill>
                    <a:srgbClr val="FFFFFF"/>
                  </a:solidFill>
                  <a:latin typeface="TT Interphases"/>
                  <a:ea typeface="TT Interphases"/>
                  <a:cs typeface="TT Interphases"/>
                  <a:sym typeface="TT Interphases"/>
                </a:rPr>
                <a:t>Associate Dean Mary Purvis</a:t>
              </a:r>
            </a:p>
            <a:p>
              <a:pPr marL="0" lvl="0" indent="0" algn="l">
                <a:lnSpc>
                  <a:spcPts val="3919"/>
                </a:lnSpc>
                <a:spcBef>
                  <a:spcPct val="0"/>
                </a:spcBef>
              </a:pPr>
              <a:r>
                <a:rPr lang="en-US" sz="2799" dirty="0" err="1">
                  <a:solidFill>
                    <a:srgbClr val="FFFFFF"/>
                  </a:solidFill>
                  <a:latin typeface="TT Interphases"/>
                  <a:ea typeface="TT Interphases"/>
                  <a:cs typeface="TT Interphases"/>
                  <a:sym typeface="TT Interphases"/>
                </a:rPr>
                <a:t>mlpurvis@mc.edu</a:t>
              </a:r>
              <a:endParaRPr lang="en-US" sz="2799" dirty="0">
                <a:solidFill>
                  <a:srgbClr val="FFFFFF"/>
                </a:solidFill>
                <a:latin typeface="TT Interphases"/>
                <a:ea typeface="TT Interphases"/>
                <a:cs typeface="TT Interphases"/>
                <a:sym typeface="TT Interphases"/>
              </a:endParaRPr>
            </a:p>
          </p:txBody>
        </p:sp>
        <p:sp>
          <p:nvSpPr>
            <p:cNvPr id="7" name="TextBox 7"/>
            <p:cNvSpPr txBox="1"/>
            <p:nvPr/>
          </p:nvSpPr>
          <p:spPr>
            <a:xfrm>
              <a:off x="0" y="-38100"/>
              <a:ext cx="7264400" cy="600287"/>
            </a:xfrm>
            <a:prstGeom prst="rect">
              <a:avLst/>
            </a:prstGeom>
          </p:spPr>
          <p:txBody>
            <a:bodyPr lIns="0" tIns="0" rIns="0" bIns="0" rtlCol="0" anchor="t">
              <a:spAutoFit/>
            </a:bodyPr>
            <a:lstStyle/>
            <a:p>
              <a:pPr marL="0" lvl="0" indent="0" algn="l">
                <a:lnSpc>
                  <a:spcPts val="3639"/>
                </a:lnSpc>
                <a:spcBef>
                  <a:spcPct val="0"/>
                </a:spcBef>
              </a:pPr>
              <a:r>
                <a:rPr lang="en-US" sz="2799" u="none" strike="noStrike" spc="139">
                  <a:solidFill>
                    <a:srgbClr val="E6D89C"/>
                  </a:solidFill>
                  <a:latin typeface="TT Interphases"/>
                  <a:ea typeface="TT Interphases"/>
                  <a:cs typeface="TT Interphases"/>
                  <a:sym typeface="TT Interphases"/>
                </a:rPr>
                <a:t>CONTACT INFORMATION</a:t>
              </a:r>
            </a:p>
          </p:txBody>
        </p:sp>
        <p:sp>
          <p:nvSpPr>
            <p:cNvPr id="8" name="AutoShape 8"/>
            <p:cNvSpPr/>
            <p:nvPr/>
          </p:nvSpPr>
          <p:spPr>
            <a:xfrm>
              <a:off x="0" y="1065107"/>
              <a:ext cx="7246789" cy="0"/>
            </a:xfrm>
            <a:prstGeom prst="line">
              <a:avLst/>
            </a:prstGeom>
            <a:ln w="25400" cap="flat">
              <a:solidFill>
                <a:srgbClr val="FFFFFF"/>
              </a:solidFill>
              <a:prstDash val="solid"/>
              <a:headEnd type="none" w="sm" len="sm"/>
              <a:tailEnd type="none" w="sm" len="sm"/>
            </a:ln>
          </p:spPr>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8324850" cy="8953500"/>
            <a:chOff x="0" y="0"/>
            <a:chExt cx="1289737" cy="1387131"/>
          </a:xfrm>
        </p:grpSpPr>
        <p:sp>
          <p:nvSpPr>
            <p:cNvPr id="3" name="Freeform 3"/>
            <p:cNvSpPr/>
            <p:nvPr/>
          </p:nvSpPr>
          <p:spPr>
            <a:xfrm>
              <a:off x="0" y="0"/>
              <a:ext cx="1289737" cy="1387131"/>
            </a:xfrm>
            <a:custGeom>
              <a:avLst/>
              <a:gdLst/>
              <a:ahLst/>
              <a:cxnLst/>
              <a:rect l="l" t="t" r="r" b="b"/>
              <a:pathLst>
                <a:path w="1289737" h="1387131">
                  <a:moveTo>
                    <a:pt x="0" y="0"/>
                  </a:moveTo>
                  <a:lnTo>
                    <a:pt x="1289737" y="0"/>
                  </a:lnTo>
                  <a:lnTo>
                    <a:pt x="1289737" y="1387131"/>
                  </a:lnTo>
                  <a:lnTo>
                    <a:pt x="0" y="1387131"/>
                  </a:lnTo>
                  <a:close/>
                </a:path>
              </a:pathLst>
            </a:custGeom>
            <a:blipFill>
              <a:blip r:embed="rId2"/>
              <a:stretch>
                <a:fillRect t="-258" b="-258"/>
              </a:stretch>
            </a:blipFill>
          </p:spPr>
        </p:sp>
      </p:grpSp>
      <p:grpSp>
        <p:nvGrpSpPr>
          <p:cNvPr id="4" name="Group 4"/>
          <p:cNvGrpSpPr/>
          <p:nvPr/>
        </p:nvGrpSpPr>
        <p:grpSpPr>
          <a:xfrm>
            <a:off x="10734675" y="6830377"/>
            <a:ext cx="5753100" cy="2789873"/>
            <a:chOff x="0" y="0"/>
            <a:chExt cx="7670800" cy="3719830"/>
          </a:xfrm>
        </p:grpSpPr>
        <p:sp>
          <p:nvSpPr>
            <p:cNvPr id="5" name="AutoShape 5"/>
            <p:cNvSpPr/>
            <p:nvPr/>
          </p:nvSpPr>
          <p:spPr>
            <a:xfrm>
              <a:off x="0" y="12700"/>
              <a:ext cx="7264400" cy="0"/>
            </a:xfrm>
            <a:prstGeom prst="line">
              <a:avLst/>
            </a:prstGeom>
            <a:ln w="25400" cap="flat">
              <a:solidFill>
                <a:srgbClr val="FFFFFF"/>
              </a:solidFill>
              <a:prstDash val="solid"/>
              <a:headEnd type="none" w="sm" len="sm"/>
              <a:tailEnd type="none" w="sm" len="sm"/>
            </a:ln>
          </p:spPr>
        </p:sp>
        <p:sp>
          <p:nvSpPr>
            <p:cNvPr id="6" name="TextBox 6"/>
            <p:cNvSpPr txBox="1"/>
            <p:nvPr/>
          </p:nvSpPr>
          <p:spPr>
            <a:xfrm>
              <a:off x="0" y="276225"/>
              <a:ext cx="7670800" cy="3443605"/>
            </a:xfrm>
            <a:prstGeom prst="rect">
              <a:avLst/>
            </a:prstGeom>
          </p:spPr>
          <p:txBody>
            <a:bodyPr lIns="0" tIns="0" rIns="0" bIns="0" rtlCol="0" anchor="t">
              <a:spAutoFit/>
            </a:bodyPr>
            <a:lstStyle/>
            <a:p>
              <a:pPr marL="0" lvl="0" indent="0" algn="l">
                <a:lnSpc>
                  <a:spcPts val="2940"/>
                </a:lnSpc>
              </a:pPr>
              <a:r>
                <a:rPr lang="en-US" sz="2100" u="none" dirty="0">
                  <a:solidFill>
                    <a:srgbClr val="FFFFFF"/>
                  </a:solidFill>
                  <a:latin typeface="TT Interphases"/>
                  <a:ea typeface="TT Interphases"/>
                  <a:cs typeface="TT Interphases"/>
                  <a:sym typeface="TT Interphases"/>
                </a:rPr>
                <a:t>Lille is a </a:t>
              </a:r>
              <a:r>
                <a:rPr lang="en-US" sz="2100" b="1" u="none" dirty="0">
                  <a:solidFill>
                    <a:srgbClr val="FFFFFF"/>
                  </a:solidFill>
                  <a:latin typeface="TT Interphases Bold"/>
                  <a:ea typeface="TT Interphases Bold"/>
                  <a:cs typeface="TT Interphases Bold"/>
                  <a:sym typeface="TT Interphases Bold"/>
                </a:rPr>
                <a:t>dynamic university city</a:t>
              </a:r>
              <a:r>
                <a:rPr lang="en-US" sz="2100" u="none" dirty="0">
                  <a:solidFill>
                    <a:srgbClr val="FFFFFF"/>
                  </a:solidFill>
                  <a:latin typeface="TT Interphases"/>
                  <a:ea typeface="TT Interphases"/>
                  <a:cs typeface="TT Interphases"/>
                  <a:sym typeface="TT Interphases"/>
                </a:rPr>
                <a:t> that beautifully blends French and Flemish cultures. Its rich history, stunning architecture, and lively atmosphere make it an ideal backdrop for academic exploration. With close proximity to major European capitals, Lille serves as a perfect cultural gateway.</a:t>
              </a:r>
            </a:p>
          </p:txBody>
        </p:sp>
      </p:grpSp>
      <p:sp>
        <p:nvSpPr>
          <p:cNvPr id="7" name="TextBox 7"/>
          <p:cNvSpPr txBox="1"/>
          <p:nvPr/>
        </p:nvSpPr>
        <p:spPr>
          <a:xfrm>
            <a:off x="10734675" y="857250"/>
            <a:ext cx="6886575" cy="1346459"/>
          </a:xfrm>
          <a:prstGeom prst="rect">
            <a:avLst/>
          </a:prstGeom>
        </p:spPr>
        <p:txBody>
          <a:bodyPr lIns="0" tIns="0" rIns="0" bIns="0" rtlCol="0" anchor="t">
            <a:spAutoFit/>
          </a:bodyPr>
          <a:lstStyle/>
          <a:p>
            <a:pPr marL="0" lvl="0" indent="0" algn="l">
              <a:lnSpc>
                <a:spcPts val="9999"/>
              </a:lnSpc>
            </a:pPr>
            <a:r>
              <a:rPr lang="en-US" sz="9999" u="none" spc="-199" dirty="0">
                <a:solidFill>
                  <a:srgbClr val="FFFFFF"/>
                </a:solidFill>
                <a:latin typeface="TT Ramillas"/>
                <a:ea typeface="TT Ramillas"/>
                <a:cs typeface="TT Ramillas"/>
                <a:sym typeface="TT Ramillas"/>
              </a:rPr>
              <a:t>Lille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extBox 2"/>
          <p:cNvSpPr txBox="1"/>
          <p:nvPr/>
        </p:nvSpPr>
        <p:spPr>
          <a:xfrm>
            <a:off x="666750" y="857250"/>
            <a:ext cx="8324850" cy="5130799"/>
          </a:xfrm>
          <a:prstGeom prst="rect">
            <a:avLst/>
          </a:prstGeom>
        </p:spPr>
        <p:txBody>
          <a:bodyPr lIns="0" tIns="0" rIns="0" bIns="0" rtlCol="0" anchor="t">
            <a:spAutoFit/>
          </a:bodyPr>
          <a:lstStyle/>
          <a:p>
            <a:pPr marL="0" lvl="0" indent="0" algn="l">
              <a:lnSpc>
                <a:spcPts val="9999"/>
              </a:lnSpc>
              <a:spcBef>
                <a:spcPct val="0"/>
              </a:spcBef>
            </a:pPr>
            <a:r>
              <a:rPr lang="en-US" sz="9999" spc="-199">
                <a:solidFill>
                  <a:srgbClr val="C9A620"/>
                </a:solidFill>
                <a:latin typeface="TT Ramillas"/>
                <a:ea typeface="TT Ramillas"/>
                <a:cs typeface="TT Ramillas"/>
                <a:sym typeface="TT Ramillas"/>
              </a:rPr>
              <a:t>Academic Focus: International IP Law</a:t>
            </a:r>
          </a:p>
        </p:txBody>
      </p:sp>
      <p:grpSp>
        <p:nvGrpSpPr>
          <p:cNvPr id="3" name="Group 3"/>
          <p:cNvGrpSpPr/>
          <p:nvPr/>
        </p:nvGrpSpPr>
        <p:grpSpPr>
          <a:xfrm>
            <a:off x="10734674" y="716756"/>
            <a:ext cx="5724525" cy="7836526"/>
            <a:chOff x="-1" y="66675"/>
            <a:chExt cx="7632700" cy="7492256"/>
          </a:xfrm>
        </p:grpSpPr>
        <p:sp>
          <p:nvSpPr>
            <p:cNvPr id="4" name="TextBox 4"/>
            <p:cNvSpPr txBox="1"/>
            <p:nvPr/>
          </p:nvSpPr>
          <p:spPr>
            <a:xfrm>
              <a:off x="-1" y="66675"/>
              <a:ext cx="7632700" cy="538524"/>
            </a:xfrm>
            <a:prstGeom prst="rect">
              <a:avLst/>
            </a:prstGeom>
          </p:spPr>
          <p:txBody>
            <a:bodyPr wrap="square" lIns="0" tIns="0" rIns="0" bIns="0" rtlCol="0" anchor="t">
              <a:spAutoFit/>
            </a:bodyPr>
            <a:lstStyle/>
            <a:p>
              <a:pPr marL="0" lvl="0" indent="0" algn="l">
                <a:lnSpc>
                  <a:spcPts val="2999"/>
                </a:lnSpc>
              </a:pPr>
              <a:r>
                <a:rPr lang="en-US" sz="2999" spc="-59" dirty="0">
                  <a:solidFill>
                    <a:srgbClr val="FFFFFF"/>
                  </a:solidFill>
                  <a:latin typeface="TT Ramillas"/>
                  <a:ea typeface="TT Ramillas"/>
                  <a:cs typeface="TT Ramillas"/>
                  <a:sym typeface="TT Ramillas"/>
                </a:rPr>
                <a:t>International Intellectual Property</a:t>
              </a:r>
            </a:p>
          </p:txBody>
        </p:sp>
        <p:sp>
          <p:nvSpPr>
            <p:cNvPr id="5" name="TextBox 5"/>
            <p:cNvSpPr txBox="1"/>
            <p:nvPr/>
          </p:nvSpPr>
          <p:spPr>
            <a:xfrm>
              <a:off x="17611" y="1158875"/>
              <a:ext cx="7246789" cy="6400056"/>
            </a:xfrm>
            <a:prstGeom prst="rect">
              <a:avLst/>
            </a:prstGeom>
          </p:spPr>
          <p:txBody>
            <a:bodyPr lIns="0" tIns="0" rIns="0" bIns="0" rtlCol="0" anchor="t">
              <a:spAutoFit/>
            </a:bodyPr>
            <a:lstStyle/>
            <a:p>
              <a:pPr lvl="0">
                <a:lnSpc>
                  <a:spcPts val="2940"/>
                </a:lnSpc>
                <a:spcBef>
                  <a:spcPct val="0"/>
                </a:spcBef>
              </a:pPr>
              <a:r>
                <a:rPr lang="en-US" sz="2800" dirty="0">
                  <a:solidFill>
                    <a:schemeClr val="bg1"/>
                  </a:solidFill>
                </a:rPr>
                <a:t>This is a 3-credit research seminar that allows students to examine the law and practice of intellectual property from a global perspective. In this seminar, we will study the structure, principles, and policies that underlie the international intellectual property system and analyze legal doctrines, statutes, and caselaw that relate to the protection and enforcement of patent, trademark, copyright, and other sui generis rights. Students will work with their professor to design and undertake an independent research project in an area of interest and learn to present and defend their research findings to their peers.</a:t>
              </a:r>
              <a:endParaRPr lang="en-US" sz="2800" dirty="0">
                <a:solidFill>
                  <a:schemeClr val="bg1"/>
                </a:solidFill>
                <a:latin typeface="TT Interphases"/>
                <a:ea typeface="TT Interphases"/>
                <a:cs typeface="TT Interphases"/>
                <a:sym typeface="TT Interphases"/>
              </a:endParaRPr>
            </a:p>
          </p:txBody>
        </p:sp>
        <p:sp>
          <p:nvSpPr>
            <p:cNvPr id="6" name="AutoShape 6"/>
            <p:cNvSpPr/>
            <p:nvPr/>
          </p:nvSpPr>
          <p:spPr>
            <a:xfrm>
              <a:off x="17611" y="895350"/>
              <a:ext cx="7246789" cy="0"/>
            </a:xfrm>
            <a:prstGeom prst="line">
              <a:avLst/>
            </a:prstGeom>
            <a:ln w="25400" cap="flat">
              <a:solidFill>
                <a:srgbClr val="FFFFFF"/>
              </a:solidFill>
              <a:prstDash val="solid"/>
              <a:headEnd type="none" w="sm" len="sm"/>
              <a:tailEnd type="none" w="sm" len="sm"/>
            </a:ln>
          </p:spPr>
        </p:sp>
      </p:grpSp>
      <p:grpSp>
        <p:nvGrpSpPr>
          <p:cNvPr id="15" name="Group 15"/>
          <p:cNvGrpSpPr/>
          <p:nvPr/>
        </p:nvGrpSpPr>
        <p:grpSpPr>
          <a:xfrm>
            <a:off x="666750" y="8724900"/>
            <a:ext cx="895350" cy="895350"/>
            <a:chOff x="0" y="0"/>
            <a:chExt cx="1193800" cy="1193800"/>
          </a:xfrm>
        </p:grpSpPr>
        <p:grpSp>
          <p:nvGrpSpPr>
            <p:cNvPr id="16" name="Group 16"/>
            <p:cNvGrpSpPr/>
            <p:nvPr/>
          </p:nvGrpSpPr>
          <p:grpSpPr>
            <a:xfrm>
              <a:off x="0" y="0"/>
              <a:ext cx="1193800" cy="11938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000000"/>
                </a:solidFill>
                <a:prstDash val="solid"/>
                <a:miter/>
              </a:ln>
            </p:spPr>
          </p:sp>
          <p:sp>
            <p:nvSpPr>
              <p:cNvPr id="18" name="TextBox 18"/>
              <p:cNvSpPr txBox="1"/>
              <p:nvPr/>
            </p:nvSpPr>
            <p:spPr>
              <a:xfrm>
                <a:off x="76200" y="9525"/>
                <a:ext cx="660400" cy="727075"/>
              </a:xfrm>
              <a:prstGeom prst="rect">
                <a:avLst/>
              </a:prstGeom>
            </p:spPr>
            <p:txBody>
              <a:bodyPr lIns="50800" tIns="50800" rIns="50800" bIns="50800" rtlCol="0" anchor="ctr"/>
              <a:lstStyle/>
              <a:p>
                <a:pPr marL="0" lvl="0" indent="0" algn="ctr">
                  <a:lnSpc>
                    <a:spcPts val="3000"/>
                  </a:lnSpc>
                </a:pPr>
                <a:endParaRPr/>
              </a:p>
            </p:txBody>
          </p:sp>
        </p:grpSp>
        <p:sp>
          <p:nvSpPr>
            <p:cNvPr id="19" name="Freeform 19"/>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8324850" cy="8953500"/>
            <a:chOff x="0" y="0"/>
            <a:chExt cx="1289737" cy="1387131"/>
          </a:xfrm>
        </p:grpSpPr>
        <p:sp>
          <p:nvSpPr>
            <p:cNvPr id="3" name="Freeform 3"/>
            <p:cNvSpPr/>
            <p:nvPr/>
          </p:nvSpPr>
          <p:spPr>
            <a:xfrm>
              <a:off x="0" y="0"/>
              <a:ext cx="1289737" cy="1387131"/>
            </a:xfrm>
            <a:custGeom>
              <a:avLst/>
              <a:gdLst/>
              <a:ahLst/>
              <a:cxnLst/>
              <a:rect l="l" t="t" r="r" b="b"/>
              <a:pathLst>
                <a:path w="1289737" h="1387131">
                  <a:moveTo>
                    <a:pt x="0" y="0"/>
                  </a:moveTo>
                  <a:lnTo>
                    <a:pt x="1289737" y="0"/>
                  </a:lnTo>
                  <a:lnTo>
                    <a:pt x="1289737" y="1387131"/>
                  </a:lnTo>
                  <a:lnTo>
                    <a:pt x="0" y="1387131"/>
                  </a:lnTo>
                  <a:close/>
                </a:path>
              </a:pathLst>
            </a:custGeom>
            <a:blipFill>
              <a:blip r:embed="rId2"/>
              <a:stretch>
                <a:fillRect t="-258" b="-258"/>
              </a:stretch>
            </a:blipFill>
          </p:spPr>
        </p:sp>
      </p:grpSp>
      <p:grpSp>
        <p:nvGrpSpPr>
          <p:cNvPr id="4" name="Group 4"/>
          <p:cNvGrpSpPr/>
          <p:nvPr/>
        </p:nvGrpSpPr>
        <p:grpSpPr>
          <a:xfrm>
            <a:off x="10734675" y="6468427"/>
            <a:ext cx="5753100" cy="2772579"/>
            <a:chOff x="0" y="12700"/>
            <a:chExt cx="7670800" cy="3696772"/>
          </a:xfrm>
        </p:grpSpPr>
        <p:sp>
          <p:nvSpPr>
            <p:cNvPr id="5" name="AutoShape 5"/>
            <p:cNvSpPr/>
            <p:nvPr/>
          </p:nvSpPr>
          <p:spPr>
            <a:xfrm>
              <a:off x="0" y="12700"/>
              <a:ext cx="7264400" cy="0"/>
            </a:xfrm>
            <a:prstGeom prst="line">
              <a:avLst/>
            </a:prstGeom>
            <a:ln w="25400" cap="flat">
              <a:solidFill>
                <a:srgbClr val="FFFFFF"/>
              </a:solidFill>
              <a:prstDash val="solid"/>
              <a:headEnd type="none" w="sm" len="sm"/>
              <a:tailEnd type="none" w="sm" len="sm"/>
            </a:ln>
          </p:spPr>
        </p:sp>
        <p:sp>
          <p:nvSpPr>
            <p:cNvPr id="6" name="TextBox 6"/>
            <p:cNvSpPr txBox="1"/>
            <p:nvPr/>
          </p:nvSpPr>
          <p:spPr>
            <a:xfrm>
              <a:off x="0" y="276225"/>
              <a:ext cx="7670800" cy="3433247"/>
            </a:xfrm>
            <a:prstGeom prst="rect">
              <a:avLst/>
            </a:prstGeom>
          </p:spPr>
          <p:txBody>
            <a:bodyPr lIns="0" tIns="0" rIns="0" bIns="0" rtlCol="0" anchor="t">
              <a:spAutoFit/>
            </a:bodyPr>
            <a:lstStyle/>
            <a:p>
              <a:pPr marL="0" lvl="0" indent="0" algn="l">
                <a:lnSpc>
                  <a:spcPts val="2940"/>
                </a:lnSpc>
              </a:pPr>
              <a:r>
                <a:rPr lang="en-US" sz="2100" u="none" dirty="0">
                  <a:solidFill>
                    <a:srgbClr val="FFFFFF"/>
                  </a:solidFill>
                  <a:latin typeface="TT Interphases"/>
                  <a:ea typeface="TT Interphases"/>
                  <a:cs typeface="TT Interphases"/>
                  <a:sym typeface="TT Interphases"/>
                </a:rPr>
                <a:t>The </a:t>
              </a:r>
              <a:r>
                <a:rPr lang="en-US" sz="2100" b="1" u="none" dirty="0">
                  <a:solidFill>
                    <a:srgbClr val="FFFFFF"/>
                  </a:solidFill>
                  <a:latin typeface="TT Interphases Bold"/>
                  <a:ea typeface="TT Interphases Bold"/>
                  <a:cs typeface="TT Interphases Bold"/>
                  <a:sym typeface="TT Interphases Bold"/>
                </a:rPr>
                <a:t>Université </a:t>
              </a:r>
              <a:r>
                <a:rPr lang="en-US" sz="2100" b="1" u="none" dirty="0" err="1">
                  <a:solidFill>
                    <a:srgbClr val="FFFFFF"/>
                  </a:solidFill>
                  <a:latin typeface="TT Interphases Bold"/>
                  <a:ea typeface="TT Interphases Bold"/>
                  <a:cs typeface="TT Interphases Bold"/>
                  <a:sym typeface="TT Interphases Bold"/>
                </a:rPr>
                <a:t>Catholique</a:t>
              </a:r>
              <a:r>
                <a:rPr lang="en-US" sz="2100" b="1" u="none" dirty="0">
                  <a:solidFill>
                    <a:srgbClr val="FFFFFF"/>
                  </a:solidFill>
                  <a:latin typeface="TT Interphases Bold"/>
                  <a:ea typeface="TT Interphases Bold"/>
                  <a:cs typeface="TT Interphases Bold"/>
                  <a:sym typeface="TT Interphases Bold"/>
                </a:rPr>
                <a:t> de Lille</a:t>
              </a:r>
              <a:r>
                <a:rPr lang="en-US" sz="2100" u="none" dirty="0">
                  <a:solidFill>
                    <a:srgbClr val="FFFFFF"/>
                  </a:solidFill>
                  <a:latin typeface="TT Interphases"/>
                  <a:ea typeface="TT Interphases"/>
                  <a:cs typeface="TT Interphases"/>
                  <a:sym typeface="TT Interphases"/>
                </a:rPr>
                <a:t> is a prestigious private university known for its modern campus and strong emphasis on international collaboration. Students will enjoy state-of-the-art facilities, enhancing their educational experience while studying intellectual property law in France.</a:t>
              </a:r>
            </a:p>
          </p:txBody>
        </p:sp>
      </p:grpSp>
      <p:sp>
        <p:nvSpPr>
          <p:cNvPr id="7" name="TextBox 7"/>
          <p:cNvSpPr txBox="1"/>
          <p:nvPr/>
        </p:nvSpPr>
        <p:spPr>
          <a:xfrm>
            <a:off x="10734675" y="857250"/>
            <a:ext cx="6886575" cy="3911264"/>
          </a:xfrm>
          <a:prstGeom prst="rect">
            <a:avLst/>
          </a:prstGeom>
        </p:spPr>
        <p:txBody>
          <a:bodyPr lIns="0" tIns="0" rIns="0" bIns="0" rtlCol="0" anchor="t">
            <a:spAutoFit/>
          </a:bodyPr>
          <a:lstStyle/>
          <a:p>
            <a:pPr lvl="0">
              <a:lnSpc>
                <a:spcPts val="9999"/>
              </a:lnSpc>
            </a:pPr>
            <a:r>
              <a:rPr lang="en-US" sz="9999" u="none" spc="-199" dirty="0">
                <a:solidFill>
                  <a:srgbClr val="FFFFFF"/>
                </a:solidFill>
                <a:latin typeface="TT Ramillas"/>
                <a:ea typeface="TT Ramillas"/>
                <a:cs typeface="TT Ramillas"/>
                <a:sym typeface="TT Ramillas"/>
              </a:rPr>
              <a:t>Universite </a:t>
            </a:r>
            <a:r>
              <a:rPr lang="en-US" sz="9999" u="none" spc="-199" dirty="0" err="1">
                <a:solidFill>
                  <a:srgbClr val="FFFFFF"/>
                </a:solidFill>
                <a:latin typeface="TT Ramillas"/>
                <a:ea typeface="TT Ramillas"/>
                <a:cs typeface="TT Ramillas"/>
                <a:sym typeface="TT Ramillas"/>
              </a:rPr>
              <a:t>Catholique</a:t>
            </a:r>
            <a:r>
              <a:rPr lang="en-US" sz="9999" u="none" spc="-199" dirty="0">
                <a:solidFill>
                  <a:srgbClr val="FFFFFF"/>
                </a:solidFill>
                <a:latin typeface="TT Ramillas"/>
                <a:ea typeface="TT Ramillas"/>
                <a:cs typeface="TT Ramillas"/>
                <a:sym typeface="TT Ramillas"/>
              </a:rPr>
              <a:t> de Lille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666750"/>
            <a:ext cx="6886575" cy="4169706"/>
            <a:chOff x="0" y="0"/>
            <a:chExt cx="1066911" cy="645997"/>
          </a:xfrm>
        </p:grpSpPr>
        <p:sp>
          <p:nvSpPr>
            <p:cNvPr id="3" name="Freeform 3"/>
            <p:cNvSpPr/>
            <p:nvPr/>
          </p:nvSpPr>
          <p:spPr>
            <a:xfrm>
              <a:off x="0" y="0"/>
              <a:ext cx="1066911" cy="645997"/>
            </a:xfrm>
            <a:custGeom>
              <a:avLst/>
              <a:gdLst/>
              <a:ahLst/>
              <a:cxnLst/>
              <a:rect l="l" t="t" r="r" b="b"/>
              <a:pathLst>
                <a:path w="1066911" h="645997">
                  <a:moveTo>
                    <a:pt x="0" y="0"/>
                  </a:moveTo>
                  <a:lnTo>
                    <a:pt x="1066911" y="0"/>
                  </a:lnTo>
                  <a:lnTo>
                    <a:pt x="1066911" y="645997"/>
                  </a:lnTo>
                  <a:lnTo>
                    <a:pt x="0" y="645997"/>
                  </a:lnTo>
                  <a:close/>
                </a:path>
              </a:pathLst>
            </a:custGeom>
            <a:blipFill>
              <a:blip r:embed="rId2"/>
              <a:stretch>
                <a:fillRect l="-456" r="-456"/>
              </a:stretch>
            </a:blipFill>
          </p:spPr>
        </p:sp>
      </p:grpSp>
      <p:grpSp>
        <p:nvGrpSpPr>
          <p:cNvPr id="4" name="Group 4"/>
          <p:cNvGrpSpPr/>
          <p:nvPr/>
        </p:nvGrpSpPr>
        <p:grpSpPr>
          <a:xfrm>
            <a:off x="10734675" y="5143500"/>
            <a:ext cx="6886575" cy="4476750"/>
            <a:chOff x="0" y="0"/>
            <a:chExt cx="1516640" cy="985921"/>
          </a:xfrm>
        </p:grpSpPr>
        <p:sp>
          <p:nvSpPr>
            <p:cNvPr id="5" name="Freeform 5"/>
            <p:cNvSpPr/>
            <p:nvPr/>
          </p:nvSpPr>
          <p:spPr>
            <a:xfrm>
              <a:off x="0" y="0"/>
              <a:ext cx="1516640" cy="985921"/>
            </a:xfrm>
            <a:custGeom>
              <a:avLst/>
              <a:gdLst/>
              <a:ahLst/>
              <a:cxnLst/>
              <a:rect l="l" t="t" r="r" b="b"/>
              <a:pathLst>
                <a:path w="1516640" h="985921">
                  <a:moveTo>
                    <a:pt x="0" y="0"/>
                  </a:moveTo>
                  <a:lnTo>
                    <a:pt x="1516640" y="0"/>
                  </a:lnTo>
                  <a:lnTo>
                    <a:pt x="1516640" y="985921"/>
                  </a:lnTo>
                  <a:lnTo>
                    <a:pt x="0" y="985921"/>
                  </a:lnTo>
                  <a:close/>
                </a:path>
              </a:pathLst>
            </a:custGeom>
            <a:blipFill>
              <a:blip r:embed="rId3"/>
              <a:stretch>
                <a:fillRect l="-392" r="-392"/>
              </a:stretch>
            </a:blipFill>
          </p:spPr>
        </p:sp>
      </p:grpSp>
      <p:grpSp>
        <p:nvGrpSpPr>
          <p:cNvPr id="6" name="Group 6"/>
          <p:cNvGrpSpPr/>
          <p:nvPr/>
        </p:nvGrpSpPr>
        <p:grpSpPr>
          <a:xfrm>
            <a:off x="666750" y="809625"/>
            <a:ext cx="8324850" cy="5170989"/>
            <a:chOff x="0" y="190500"/>
            <a:chExt cx="11099800" cy="6894652"/>
          </a:xfrm>
        </p:grpSpPr>
        <p:sp>
          <p:nvSpPr>
            <p:cNvPr id="7" name="TextBox 7"/>
            <p:cNvSpPr txBox="1"/>
            <p:nvPr/>
          </p:nvSpPr>
          <p:spPr>
            <a:xfrm>
              <a:off x="0" y="4708101"/>
              <a:ext cx="11099800" cy="538524"/>
            </a:xfrm>
            <a:prstGeom prst="rect">
              <a:avLst/>
            </a:prstGeom>
          </p:spPr>
          <p:txBody>
            <a:bodyPr lIns="0" tIns="0" rIns="0" bIns="0" rtlCol="0" anchor="t">
              <a:spAutoFit/>
            </a:bodyPr>
            <a:lstStyle/>
            <a:p>
              <a:pPr marL="0" lvl="0" indent="0" algn="l">
                <a:lnSpc>
                  <a:spcPts val="2999"/>
                </a:lnSpc>
                <a:spcBef>
                  <a:spcPct val="0"/>
                </a:spcBef>
              </a:pPr>
              <a:endParaRPr lang="en-US" sz="2999" u="none" strike="noStrike" spc="-59" dirty="0">
                <a:solidFill>
                  <a:srgbClr val="E6D89C"/>
                </a:solidFill>
                <a:latin typeface="TT Ramillas"/>
                <a:ea typeface="TT Ramillas"/>
                <a:cs typeface="TT Ramillas"/>
                <a:sym typeface="TT Ramillas"/>
              </a:endParaRPr>
            </a:p>
          </p:txBody>
        </p:sp>
        <p:sp>
          <p:nvSpPr>
            <p:cNvPr id="8" name="TextBox 8"/>
            <p:cNvSpPr txBox="1"/>
            <p:nvPr/>
          </p:nvSpPr>
          <p:spPr>
            <a:xfrm>
              <a:off x="0" y="5803263"/>
              <a:ext cx="11099800" cy="1281889"/>
            </a:xfrm>
            <a:prstGeom prst="rect">
              <a:avLst/>
            </a:prstGeom>
          </p:spPr>
          <p:txBody>
            <a:bodyPr lIns="0" tIns="0" rIns="0" bIns="0" rtlCol="0" anchor="t">
              <a:spAutoFit/>
            </a:bodyPr>
            <a:lstStyle/>
            <a:p>
              <a:pPr marL="0" lvl="0" indent="0" algn="l">
                <a:lnSpc>
                  <a:spcPts val="3919"/>
                </a:lnSpc>
                <a:spcBef>
                  <a:spcPct val="0"/>
                </a:spcBef>
              </a:pPr>
              <a:r>
                <a:rPr lang="en-US" sz="2799" dirty="0">
                  <a:solidFill>
                    <a:srgbClr val="FFFFFF"/>
                  </a:solidFill>
                  <a:latin typeface="TT Interphases"/>
                  <a:ea typeface="TT Interphases"/>
                  <a:cs typeface="TT Interphases"/>
                  <a:sym typeface="TT Interphases"/>
                </a:rPr>
                <a:t>Students will travel to Paris, then continue to Lille by train. </a:t>
              </a:r>
            </a:p>
          </p:txBody>
        </p:sp>
        <p:sp>
          <p:nvSpPr>
            <p:cNvPr id="9" name="AutoShape 9"/>
            <p:cNvSpPr/>
            <p:nvPr/>
          </p:nvSpPr>
          <p:spPr>
            <a:xfrm>
              <a:off x="0" y="5554132"/>
              <a:ext cx="11099800" cy="0"/>
            </a:xfrm>
            <a:prstGeom prst="line">
              <a:avLst/>
            </a:prstGeom>
            <a:ln w="25400" cap="flat">
              <a:solidFill>
                <a:srgbClr val="FFFFFF"/>
              </a:solidFill>
              <a:prstDash val="solid"/>
              <a:headEnd type="none" w="sm" len="sm"/>
              <a:tailEnd type="none" w="sm" len="sm"/>
            </a:ln>
          </p:spPr>
        </p:sp>
        <p:sp>
          <p:nvSpPr>
            <p:cNvPr id="10" name="TextBox 10"/>
            <p:cNvSpPr txBox="1"/>
            <p:nvPr/>
          </p:nvSpPr>
          <p:spPr>
            <a:xfrm>
              <a:off x="0" y="190500"/>
              <a:ext cx="11099800" cy="3526366"/>
            </a:xfrm>
            <a:prstGeom prst="rect">
              <a:avLst/>
            </a:prstGeom>
          </p:spPr>
          <p:txBody>
            <a:bodyPr lIns="0" tIns="0" rIns="0" bIns="0" rtlCol="0" anchor="t">
              <a:spAutoFit/>
            </a:bodyPr>
            <a:lstStyle/>
            <a:p>
              <a:pPr marL="0" lvl="0" indent="0" algn="l">
                <a:lnSpc>
                  <a:spcPts val="9999"/>
                </a:lnSpc>
                <a:spcBef>
                  <a:spcPct val="0"/>
                </a:spcBef>
              </a:pPr>
              <a:r>
                <a:rPr lang="en-US" sz="9999" spc="-199">
                  <a:solidFill>
                    <a:srgbClr val="FFFFFF"/>
                  </a:solidFill>
                  <a:latin typeface="TT Ramillas"/>
                  <a:ea typeface="TT Ramillas"/>
                  <a:cs typeface="TT Ramillas"/>
                  <a:sym typeface="TT Ramillas"/>
                </a:rPr>
                <a:t>Travel Arrangements</a:t>
              </a: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a:extLst>
            <a:ext uri="{FF2B5EF4-FFF2-40B4-BE49-F238E27FC236}">
              <a16:creationId xmlns:a16="http://schemas.microsoft.com/office/drawing/2014/main" id="{B05D3F1C-2A7F-9F9F-11CA-A589F8201D8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CFF364E-8904-3451-5FFE-9D1D12293918}"/>
              </a:ext>
            </a:extLst>
          </p:cNvPr>
          <p:cNvSpPr txBox="1"/>
          <p:nvPr/>
        </p:nvSpPr>
        <p:spPr>
          <a:xfrm>
            <a:off x="666750" y="857250"/>
            <a:ext cx="14077950" cy="1346459"/>
          </a:xfrm>
          <a:prstGeom prst="rect">
            <a:avLst/>
          </a:prstGeom>
        </p:spPr>
        <p:txBody>
          <a:bodyPr lIns="0" tIns="0" rIns="0" bIns="0" rtlCol="0" anchor="t">
            <a:spAutoFit/>
          </a:bodyPr>
          <a:lstStyle/>
          <a:p>
            <a:pPr marL="0" lvl="0" indent="0" algn="l">
              <a:lnSpc>
                <a:spcPts val="9999"/>
              </a:lnSpc>
              <a:spcBef>
                <a:spcPct val="0"/>
              </a:spcBef>
            </a:pPr>
            <a:r>
              <a:rPr lang="en-US" sz="9999" spc="-199" dirty="0">
                <a:solidFill>
                  <a:srgbClr val="C9A620"/>
                </a:solidFill>
                <a:latin typeface="TT Ramillas"/>
                <a:ea typeface="TT Ramillas"/>
                <a:cs typeface="TT Ramillas"/>
                <a:sym typeface="TT Ramillas"/>
              </a:rPr>
              <a:t>Possible Excursions</a:t>
            </a:r>
          </a:p>
        </p:txBody>
      </p:sp>
      <p:grpSp>
        <p:nvGrpSpPr>
          <p:cNvPr id="3" name="Group 3">
            <a:extLst>
              <a:ext uri="{FF2B5EF4-FFF2-40B4-BE49-F238E27FC236}">
                <a16:creationId xmlns:a16="http://schemas.microsoft.com/office/drawing/2014/main" id="{4D2EA895-CCB1-E78B-E3D6-E1DA7CA74A19}"/>
              </a:ext>
            </a:extLst>
          </p:cNvPr>
          <p:cNvGrpSpPr/>
          <p:nvPr/>
        </p:nvGrpSpPr>
        <p:grpSpPr>
          <a:xfrm>
            <a:off x="16725900" y="777240"/>
            <a:ext cx="895350" cy="895350"/>
            <a:chOff x="0" y="0"/>
            <a:chExt cx="1193800" cy="1193800"/>
          </a:xfrm>
        </p:grpSpPr>
        <p:grpSp>
          <p:nvGrpSpPr>
            <p:cNvPr id="4" name="Group 4">
              <a:extLst>
                <a:ext uri="{FF2B5EF4-FFF2-40B4-BE49-F238E27FC236}">
                  <a16:creationId xmlns:a16="http://schemas.microsoft.com/office/drawing/2014/main" id="{0EE93D8F-4AEB-9050-7F71-54F2BED7CB09}"/>
                </a:ext>
              </a:extLst>
            </p:cNvPr>
            <p:cNvGrpSpPr/>
            <p:nvPr/>
          </p:nvGrpSpPr>
          <p:grpSpPr>
            <a:xfrm>
              <a:off x="0" y="0"/>
              <a:ext cx="1193800" cy="1193800"/>
              <a:chOff x="0" y="0"/>
              <a:chExt cx="812800" cy="812800"/>
            </a:xfrm>
          </p:grpSpPr>
          <p:sp>
            <p:nvSpPr>
              <p:cNvPr id="5" name="Freeform 5">
                <a:extLst>
                  <a:ext uri="{FF2B5EF4-FFF2-40B4-BE49-F238E27FC236}">
                    <a16:creationId xmlns:a16="http://schemas.microsoft.com/office/drawing/2014/main" id="{0F38C1CD-5DB6-8253-9A78-5BBC7E359B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6" name="TextBox 6">
                <a:extLst>
                  <a:ext uri="{FF2B5EF4-FFF2-40B4-BE49-F238E27FC236}">
                    <a16:creationId xmlns:a16="http://schemas.microsoft.com/office/drawing/2014/main" id="{01544817-BECC-3AFD-0C37-F6407794C524}"/>
                  </a:ext>
                </a:extLst>
              </p:cNvPr>
              <p:cNvSpPr txBox="1"/>
              <p:nvPr/>
            </p:nvSpPr>
            <p:spPr>
              <a:xfrm>
                <a:off x="76200" y="9525"/>
                <a:ext cx="660400" cy="727075"/>
              </a:xfrm>
              <a:prstGeom prst="rect">
                <a:avLst/>
              </a:prstGeom>
            </p:spPr>
            <p:txBody>
              <a:bodyPr lIns="50800" tIns="50800" rIns="50800" bIns="50800" rtlCol="0" anchor="ctr"/>
              <a:lstStyle/>
              <a:p>
                <a:pPr marL="0" lvl="0" indent="0" algn="ctr">
                  <a:lnSpc>
                    <a:spcPts val="3000"/>
                  </a:lnSpc>
                </a:pPr>
                <a:endParaRPr/>
              </a:p>
            </p:txBody>
          </p:sp>
        </p:grpSp>
        <p:sp>
          <p:nvSpPr>
            <p:cNvPr id="7" name="Freeform 7">
              <a:extLst>
                <a:ext uri="{FF2B5EF4-FFF2-40B4-BE49-F238E27FC236}">
                  <a16:creationId xmlns:a16="http://schemas.microsoft.com/office/drawing/2014/main" id="{E01536E2-8192-105C-C217-D4F4056E852A}"/>
                </a:ext>
              </a:extLst>
            </p:cNvPr>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TextBox 17">
            <a:extLst>
              <a:ext uri="{FF2B5EF4-FFF2-40B4-BE49-F238E27FC236}">
                <a16:creationId xmlns:a16="http://schemas.microsoft.com/office/drawing/2014/main" id="{45E5756E-A901-F83F-915F-ABE48B6889D2}"/>
              </a:ext>
            </a:extLst>
          </p:cNvPr>
          <p:cNvSpPr txBox="1"/>
          <p:nvPr/>
        </p:nvSpPr>
        <p:spPr>
          <a:xfrm>
            <a:off x="8839200" y="3580470"/>
            <a:ext cx="6572314" cy="457818"/>
          </a:xfrm>
          <a:prstGeom prst="rect">
            <a:avLst/>
          </a:prstGeom>
        </p:spPr>
        <p:txBody>
          <a:bodyPr wrap="square" lIns="0" tIns="0" rIns="0" bIns="0" rtlCol="0" anchor="t">
            <a:spAutoFit/>
          </a:bodyPr>
          <a:lstStyle/>
          <a:p>
            <a:pPr marL="0" lvl="0" indent="0" algn="l">
              <a:lnSpc>
                <a:spcPts val="2999"/>
              </a:lnSpc>
            </a:pPr>
            <a:r>
              <a:rPr lang="en-US" sz="4400" spc="-59" dirty="0">
                <a:solidFill>
                  <a:srgbClr val="FFFFFF"/>
                </a:solidFill>
                <a:latin typeface="TT Ramillas"/>
                <a:ea typeface="TT Ramillas"/>
                <a:cs typeface="TT Ramillas"/>
                <a:sym typeface="TT Ramillas"/>
              </a:rPr>
              <a:t>La Piscine</a:t>
            </a:r>
          </a:p>
        </p:txBody>
      </p:sp>
      <p:sp>
        <p:nvSpPr>
          <p:cNvPr id="32" name="TextBox 31">
            <a:extLst>
              <a:ext uri="{FF2B5EF4-FFF2-40B4-BE49-F238E27FC236}">
                <a16:creationId xmlns:a16="http://schemas.microsoft.com/office/drawing/2014/main" id="{D0ABC9DF-7EBF-5505-17B7-68D6B4285473}"/>
              </a:ext>
            </a:extLst>
          </p:cNvPr>
          <p:cNvSpPr txBox="1"/>
          <p:nvPr/>
        </p:nvSpPr>
        <p:spPr>
          <a:xfrm>
            <a:off x="12522475" y="4203909"/>
            <a:ext cx="5524500" cy="2215991"/>
          </a:xfrm>
          <a:prstGeom prst="rect">
            <a:avLst/>
          </a:prstGeom>
          <a:noFill/>
        </p:spPr>
        <p:txBody>
          <a:bodyPr wrap="square" rtlCol="0">
            <a:spAutoFit/>
          </a:bodyPr>
          <a:lstStyle/>
          <a:p>
            <a:r>
              <a:rPr lang="en-US" sz="6000" spc="-59" dirty="0">
                <a:solidFill>
                  <a:srgbClr val="FFFFFF"/>
                </a:solidFill>
                <a:latin typeface="TT Ramillas"/>
                <a:ea typeface="TT Ramillas"/>
                <a:cs typeface="TT Ramillas"/>
                <a:sym typeface="TT Ramillas"/>
              </a:rPr>
              <a:t>Lille Museums</a:t>
            </a:r>
          </a:p>
          <a:p>
            <a:endParaRPr lang="en-US" sz="6000" spc="-59" dirty="0">
              <a:solidFill>
                <a:schemeClr val="bg1"/>
              </a:solidFill>
              <a:latin typeface="TT Ramillas"/>
              <a:ea typeface="TT Ramillas"/>
              <a:cs typeface="TT Ramillas"/>
              <a:sym typeface="TT Ramillas"/>
            </a:endParaRPr>
          </a:p>
          <a:p>
            <a:endParaRPr lang="en-US" dirty="0"/>
          </a:p>
        </p:txBody>
      </p:sp>
      <p:pic>
        <p:nvPicPr>
          <p:cNvPr id="7170" name="Picture 2" descr="La Piscine – Musée d'art et d'industrie Office de Tourisme ...">
            <a:extLst>
              <a:ext uri="{FF2B5EF4-FFF2-40B4-BE49-F238E27FC236}">
                <a16:creationId xmlns:a16="http://schemas.microsoft.com/office/drawing/2014/main" id="{D06CB400-6592-295C-16A4-E79DA8B0D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97" y="2181558"/>
            <a:ext cx="804672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Palais des Beaux-Arts de Lille / Lille Palace of Fine Arts and tourists on rental bikes of V'Lille, France.">
            <a:extLst>
              <a:ext uri="{FF2B5EF4-FFF2-40B4-BE49-F238E27FC236}">
                <a16:creationId xmlns:a16="http://schemas.microsoft.com/office/drawing/2014/main" id="{CA456A8A-1B6B-FF5C-ED23-EF9146C44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342" y="5620451"/>
            <a:ext cx="6684266" cy="44452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7">
            <a:extLst>
              <a:ext uri="{FF2B5EF4-FFF2-40B4-BE49-F238E27FC236}">
                <a16:creationId xmlns:a16="http://schemas.microsoft.com/office/drawing/2014/main" id="{77709718-23F9-6184-DBF7-7C875572F0F3}"/>
              </a:ext>
            </a:extLst>
          </p:cNvPr>
          <p:cNvSpPr txBox="1"/>
          <p:nvPr/>
        </p:nvSpPr>
        <p:spPr>
          <a:xfrm>
            <a:off x="1112146" y="8420100"/>
            <a:ext cx="7727054" cy="457818"/>
          </a:xfrm>
          <a:prstGeom prst="rect">
            <a:avLst/>
          </a:prstGeom>
        </p:spPr>
        <p:txBody>
          <a:bodyPr wrap="square" lIns="0" tIns="0" rIns="0" bIns="0" rtlCol="0" anchor="t">
            <a:spAutoFit/>
          </a:bodyPr>
          <a:lstStyle/>
          <a:p>
            <a:pPr marL="0" lvl="0" indent="0" algn="l">
              <a:lnSpc>
                <a:spcPts val="2999"/>
              </a:lnSpc>
            </a:pPr>
            <a:r>
              <a:rPr lang="en-US" sz="4400" spc="-59" dirty="0">
                <a:solidFill>
                  <a:srgbClr val="FFFFFF"/>
                </a:solidFill>
                <a:latin typeface="TT Ramillas"/>
                <a:ea typeface="TT Ramillas"/>
                <a:cs typeface="TT Ramillas"/>
                <a:sym typeface="TT Ramillas"/>
              </a:rPr>
              <a:t>Palais Des Beaux Arts Des Lille</a:t>
            </a:r>
          </a:p>
        </p:txBody>
      </p:sp>
    </p:spTree>
    <p:extLst>
      <p:ext uri="{BB962C8B-B14F-4D97-AF65-F5344CB8AC3E}">
        <p14:creationId xmlns:p14="http://schemas.microsoft.com/office/powerpoint/2010/main" val="3386374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a:extLst>
            <a:ext uri="{FF2B5EF4-FFF2-40B4-BE49-F238E27FC236}">
              <a16:creationId xmlns:a16="http://schemas.microsoft.com/office/drawing/2014/main" id="{0D99A6C3-1494-6F41-9D57-FD9AC6CCEDA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48F3391-B29B-599A-5C2D-9FB72B78CA8F}"/>
              </a:ext>
            </a:extLst>
          </p:cNvPr>
          <p:cNvSpPr txBox="1"/>
          <p:nvPr/>
        </p:nvSpPr>
        <p:spPr>
          <a:xfrm>
            <a:off x="666750" y="857250"/>
            <a:ext cx="14077950" cy="1346459"/>
          </a:xfrm>
          <a:prstGeom prst="rect">
            <a:avLst/>
          </a:prstGeom>
        </p:spPr>
        <p:txBody>
          <a:bodyPr lIns="0" tIns="0" rIns="0" bIns="0" rtlCol="0" anchor="t">
            <a:spAutoFit/>
          </a:bodyPr>
          <a:lstStyle/>
          <a:p>
            <a:pPr marL="0" lvl="0" indent="0" algn="l">
              <a:lnSpc>
                <a:spcPts val="9999"/>
              </a:lnSpc>
              <a:spcBef>
                <a:spcPct val="0"/>
              </a:spcBef>
            </a:pPr>
            <a:r>
              <a:rPr lang="en-US" sz="9999" spc="-199" dirty="0">
                <a:solidFill>
                  <a:srgbClr val="C9A620"/>
                </a:solidFill>
                <a:latin typeface="TT Ramillas"/>
                <a:ea typeface="TT Ramillas"/>
                <a:cs typeface="TT Ramillas"/>
                <a:sym typeface="TT Ramillas"/>
              </a:rPr>
              <a:t>Possible Excursions</a:t>
            </a:r>
          </a:p>
        </p:txBody>
      </p:sp>
      <p:grpSp>
        <p:nvGrpSpPr>
          <p:cNvPr id="3" name="Group 3">
            <a:extLst>
              <a:ext uri="{FF2B5EF4-FFF2-40B4-BE49-F238E27FC236}">
                <a16:creationId xmlns:a16="http://schemas.microsoft.com/office/drawing/2014/main" id="{DD94E0C1-E8A4-F546-EB87-7FBB29482BC7}"/>
              </a:ext>
            </a:extLst>
          </p:cNvPr>
          <p:cNvGrpSpPr/>
          <p:nvPr/>
        </p:nvGrpSpPr>
        <p:grpSpPr>
          <a:xfrm>
            <a:off x="16725900" y="777240"/>
            <a:ext cx="895350" cy="895350"/>
            <a:chOff x="0" y="0"/>
            <a:chExt cx="1193800" cy="1193800"/>
          </a:xfrm>
        </p:grpSpPr>
        <p:grpSp>
          <p:nvGrpSpPr>
            <p:cNvPr id="4" name="Group 4">
              <a:extLst>
                <a:ext uri="{FF2B5EF4-FFF2-40B4-BE49-F238E27FC236}">
                  <a16:creationId xmlns:a16="http://schemas.microsoft.com/office/drawing/2014/main" id="{FFD17616-FADA-E547-2CCC-D1E0744A7BA7}"/>
                </a:ext>
              </a:extLst>
            </p:cNvPr>
            <p:cNvGrpSpPr/>
            <p:nvPr/>
          </p:nvGrpSpPr>
          <p:grpSpPr>
            <a:xfrm>
              <a:off x="0" y="0"/>
              <a:ext cx="1193800" cy="1193800"/>
              <a:chOff x="0" y="0"/>
              <a:chExt cx="812800" cy="812800"/>
            </a:xfrm>
          </p:grpSpPr>
          <p:sp>
            <p:nvSpPr>
              <p:cNvPr id="5" name="Freeform 5">
                <a:extLst>
                  <a:ext uri="{FF2B5EF4-FFF2-40B4-BE49-F238E27FC236}">
                    <a16:creationId xmlns:a16="http://schemas.microsoft.com/office/drawing/2014/main" id="{78DA4A94-409D-4008-D170-CEB2D8B85B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6" name="TextBox 6">
                <a:extLst>
                  <a:ext uri="{FF2B5EF4-FFF2-40B4-BE49-F238E27FC236}">
                    <a16:creationId xmlns:a16="http://schemas.microsoft.com/office/drawing/2014/main" id="{9C1FBBF6-027B-AD86-2199-CC9D6991E8C1}"/>
                  </a:ext>
                </a:extLst>
              </p:cNvPr>
              <p:cNvSpPr txBox="1"/>
              <p:nvPr/>
            </p:nvSpPr>
            <p:spPr>
              <a:xfrm>
                <a:off x="76200" y="9525"/>
                <a:ext cx="660400" cy="727075"/>
              </a:xfrm>
              <a:prstGeom prst="rect">
                <a:avLst/>
              </a:prstGeom>
            </p:spPr>
            <p:txBody>
              <a:bodyPr lIns="50800" tIns="50800" rIns="50800" bIns="50800" rtlCol="0" anchor="ctr"/>
              <a:lstStyle/>
              <a:p>
                <a:pPr marL="0" lvl="0" indent="0" algn="ctr">
                  <a:lnSpc>
                    <a:spcPts val="3000"/>
                  </a:lnSpc>
                </a:pPr>
                <a:endParaRPr/>
              </a:p>
            </p:txBody>
          </p:sp>
        </p:grpSp>
        <p:sp>
          <p:nvSpPr>
            <p:cNvPr id="7" name="Freeform 7">
              <a:extLst>
                <a:ext uri="{FF2B5EF4-FFF2-40B4-BE49-F238E27FC236}">
                  <a16:creationId xmlns:a16="http://schemas.microsoft.com/office/drawing/2014/main" id="{6295E11F-0431-E3F8-E6C1-81AC7597600B}"/>
                </a:ext>
              </a:extLst>
            </p:cNvPr>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1026" name="Picture 2" descr="European Commission Visitors' Centre - Meeting room">
            <a:extLst>
              <a:ext uri="{FF2B5EF4-FFF2-40B4-BE49-F238E27FC236}">
                <a16:creationId xmlns:a16="http://schemas.microsoft.com/office/drawing/2014/main" id="{DD40A7DD-078E-5C20-2AED-A61D29011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58757"/>
            <a:ext cx="9153017" cy="609790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55432A2-0D08-BD56-63E2-24F7107BFA0A}"/>
              </a:ext>
            </a:extLst>
          </p:cNvPr>
          <p:cNvSpPr txBox="1"/>
          <p:nvPr/>
        </p:nvSpPr>
        <p:spPr>
          <a:xfrm>
            <a:off x="9677400" y="3238500"/>
            <a:ext cx="8382000" cy="4985980"/>
          </a:xfrm>
          <a:prstGeom prst="rect">
            <a:avLst/>
          </a:prstGeom>
          <a:noFill/>
        </p:spPr>
        <p:txBody>
          <a:bodyPr wrap="square" rtlCol="0">
            <a:spAutoFit/>
          </a:bodyPr>
          <a:lstStyle/>
          <a:p>
            <a:r>
              <a:rPr lang="en-US" sz="6000" spc="-59" dirty="0">
                <a:solidFill>
                  <a:srgbClr val="FFFFFF"/>
                </a:solidFill>
                <a:latin typeface="TT Ramillas"/>
                <a:ea typeface="TT Ramillas"/>
                <a:cs typeface="TT Ramillas"/>
                <a:sym typeface="TT Ramillas"/>
              </a:rPr>
              <a:t>European Commission Visitor’s Centre and Experience Europe Exhibition</a:t>
            </a:r>
          </a:p>
          <a:p>
            <a:r>
              <a:rPr lang="en-US" sz="6000" spc="-59" dirty="0">
                <a:solidFill>
                  <a:srgbClr val="FFFFFF"/>
                </a:solidFill>
                <a:latin typeface="TT Ramillas"/>
                <a:ea typeface="TT Ramillas"/>
                <a:cs typeface="TT Ramillas"/>
                <a:sym typeface="TT Ramillas"/>
              </a:rPr>
              <a:t>Brussels, Belgium</a:t>
            </a:r>
            <a:endParaRPr lang="en-US" sz="6000" spc="-59" dirty="0">
              <a:solidFill>
                <a:schemeClr val="bg1"/>
              </a:solidFill>
              <a:latin typeface="TT Ramillas"/>
              <a:ea typeface="TT Ramillas"/>
              <a:cs typeface="TT Ramillas"/>
              <a:sym typeface="TT Ramillas"/>
            </a:endParaRPr>
          </a:p>
          <a:p>
            <a:endParaRPr lang="en-US" dirty="0"/>
          </a:p>
        </p:txBody>
      </p:sp>
    </p:spTree>
    <p:extLst>
      <p:ext uri="{BB962C8B-B14F-4D97-AF65-F5344CB8AC3E}">
        <p14:creationId xmlns:p14="http://schemas.microsoft.com/office/powerpoint/2010/main" val="18488204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a:extLst>
            <a:ext uri="{FF2B5EF4-FFF2-40B4-BE49-F238E27FC236}">
              <a16:creationId xmlns:a16="http://schemas.microsoft.com/office/drawing/2014/main" id="{415E1340-3BCE-3279-6F6A-B12BAB6C033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2D630F7-D08F-CBD1-ABBD-65627F5B2336}"/>
              </a:ext>
            </a:extLst>
          </p:cNvPr>
          <p:cNvSpPr txBox="1"/>
          <p:nvPr/>
        </p:nvSpPr>
        <p:spPr>
          <a:xfrm>
            <a:off x="666750" y="857250"/>
            <a:ext cx="14077950" cy="1346459"/>
          </a:xfrm>
          <a:prstGeom prst="rect">
            <a:avLst/>
          </a:prstGeom>
        </p:spPr>
        <p:txBody>
          <a:bodyPr lIns="0" tIns="0" rIns="0" bIns="0" rtlCol="0" anchor="t">
            <a:spAutoFit/>
          </a:bodyPr>
          <a:lstStyle/>
          <a:p>
            <a:pPr marL="0" lvl="0" indent="0" algn="l">
              <a:lnSpc>
                <a:spcPts val="9999"/>
              </a:lnSpc>
              <a:spcBef>
                <a:spcPct val="0"/>
              </a:spcBef>
            </a:pPr>
            <a:r>
              <a:rPr lang="en-US" sz="9999" spc="-199" dirty="0">
                <a:solidFill>
                  <a:srgbClr val="C9A620"/>
                </a:solidFill>
                <a:latin typeface="TT Ramillas"/>
                <a:ea typeface="TT Ramillas"/>
                <a:cs typeface="TT Ramillas"/>
                <a:sym typeface="TT Ramillas"/>
              </a:rPr>
              <a:t>Possible Excursions</a:t>
            </a:r>
          </a:p>
        </p:txBody>
      </p:sp>
      <p:grpSp>
        <p:nvGrpSpPr>
          <p:cNvPr id="3" name="Group 3">
            <a:extLst>
              <a:ext uri="{FF2B5EF4-FFF2-40B4-BE49-F238E27FC236}">
                <a16:creationId xmlns:a16="http://schemas.microsoft.com/office/drawing/2014/main" id="{C5885BC5-B51C-33DF-B4C8-64D6E785BFCC}"/>
              </a:ext>
            </a:extLst>
          </p:cNvPr>
          <p:cNvGrpSpPr/>
          <p:nvPr/>
        </p:nvGrpSpPr>
        <p:grpSpPr>
          <a:xfrm>
            <a:off x="16725900" y="777240"/>
            <a:ext cx="895350" cy="895350"/>
            <a:chOff x="0" y="0"/>
            <a:chExt cx="1193800" cy="1193800"/>
          </a:xfrm>
        </p:grpSpPr>
        <p:grpSp>
          <p:nvGrpSpPr>
            <p:cNvPr id="4" name="Group 4">
              <a:extLst>
                <a:ext uri="{FF2B5EF4-FFF2-40B4-BE49-F238E27FC236}">
                  <a16:creationId xmlns:a16="http://schemas.microsoft.com/office/drawing/2014/main" id="{9B008896-AEED-E333-D6BA-9A0B7901767A}"/>
                </a:ext>
              </a:extLst>
            </p:cNvPr>
            <p:cNvGrpSpPr/>
            <p:nvPr/>
          </p:nvGrpSpPr>
          <p:grpSpPr>
            <a:xfrm>
              <a:off x="0" y="0"/>
              <a:ext cx="1193800" cy="1193800"/>
              <a:chOff x="0" y="0"/>
              <a:chExt cx="812800" cy="812800"/>
            </a:xfrm>
          </p:grpSpPr>
          <p:sp>
            <p:nvSpPr>
              <p:cNvPr id="5" name="Freeform 5">
                <a:extLst>
                  <a:ext uri="{FF2B5EF4-FFF2-40B4-BE49-F238E27FC236}">
                    <a16:creationId xmlns:a16="http://schemas.microsoft.com/office/drawing/2014/main" id="{04497CB0-B143-679C-A4A3-44A970FEE60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6" name="TextBox 6">
                <a:extLst>
                  <a:ext uri="{FF2B5EF4-FFF2-40B4-BE49-F238E27FC236}">
                    <a16:creationId xmlns:a16="http://schemas.microsoft.com/office/drawing/2014/main" id="{3DE6094A-E19B-AD83-D33D-06F1A48DDEDB}"/>
                  </a:ext>
                </a:extLst>
              </p:cNvPr>
              <p:cNvSpPr txBox="1"/>
              <p:nvPr/>
            </p:nvSpPr>
            <p:spPr>
              <a:xfrm>
                <a:off x="76200" y="9525"/>
                <a:ext cx="660400" cy="727075"/>
              </a:xfrm>
              <a:prstGeom prst="rect">
                <a:avLst/>
              </a:prstGeom>
            </p:spPr>
            <p:txBody>
              <a:bodyPr lIns="50800" tIns="50800" rIns="50800" bIns="50800" rtlCol="0" anchor="ctr"/>
              <a:lstStyle/>
              <a:p>
                <a:pPr marL="0" lvl="0" indent="0" algn="ctr">
                  <a:lnSpc>
                    <a:spcPts val="3000"/>
                  </a:lnSpc>
                </a:pPr>
                <a:endParaRPr/>
              </a:p>
            </p:txBody>
          </p:sp>
        </p:grpSp>
        <p:sp>
          <p:nvSpPr>
            <p:cNvPr id="7" name="Freeform 7">
              <a:extLst>
                <a:ext uri="{FF2B5EF4-FFF2-40B4-BE49-F238E27FC236}">
                  <a16:creationId xmlns:a16="http://schemas.microsoft.com/office/drawing/2014/main" id="{84966F2E-BC4B-1E65-6A76-94672C611BA5}"/>
                </a:ext>
              </a:extLst>
            </p:cNvPr>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TextBox 17">
            <a:extLst>
              <a:ext uri="{FF2B5EF4-FFF2-40B4-BE49-F238E27FC236}">
                <a16:creationId xmlns:a16="http://schemas.microsoft.com/office/drawing/2014/main" id="{5556A2C7-469E-44A0-38EF-5BC133AF9ED3}"/>
              </a:ext>
            </a:extLst>
          </p:cNvPr>
          <p:cNvSpPr txBox="1"/>
          <p:nvPr/>
        </p:nvSpPr>
        <p:spPr>
          <a:xfrm>
            <a:off x="5790630" y="3766101"/>
            <a:ext cx="6572314" cy="457818"/>
          </a:xfrm>
          <a:prstGeom prst="rect">
            <a:avLst/>
          </a:prstGeom>
        </p:spPr>
        <p:txBody>
          <a:bodyPr wrap="square" lIns="0" tIns="0" rIns="0" bIns="0" rtlCol="0" anchor="t">
            <a:spAutoFit/>
          </a:bodyPr>
          <a:lstStyle/>
          <a:p>
            <a:pPr marL="0" lvl="0" indent="0" algn="l">
              <a:lnSpc>
                <a:spcPts val="2999"/>
              </a:lnSpc>
            </a:pPr>
            <a:r>
              <a:rPr lang="en-US" sz="4400" spc="-59" dirty="0">
                <a:solidFill>
                  <a:srgbClr val="FFFFFF"/>
                </a:solidFill>
                <a:latin typeface="TT Ramillas"/>
                <a:ea typeface="TT Ramillas"/>
                <a:cs typeface="TT Ramillas"/>
                <a:sym typeface="TT Ramillas"/>
              </a:rPr>
              <a:t>Musee des Arts et </a:t>
            </a:r>
            <a:r>
              <a:rPr lang="en-US" sz="4400" spc="-59" dirty="0" err="1">
                <a:solidFill>
                  <a:srgbClr val="FFFFFF"/>
                </a:solidFill>
                <a:latin typeface="TT Ramillas"/>
                <a:ea typeface="TT Ramillas"/>
                <a:cs typeface="TT Ramillas"/>
                <a:sym typeface="TT Ramillas"/>
              </a:rPr>
              <a:t>Metiers</a:t>
            </a:r>
            <a:endParaRPr lang="en-US" sz="4400" spc="-59" dirty="0">
              <a:solidFill>
                <a:srgbClr val="FFFFFF"/>
              </a:solidFill>
              <a:latin typeface="TT Ramillas"/>
              <a:ea typeface="TT Ramillas"/>
              <a:cs typeface="TT Ramillas"/>
              <a:sym typeface="TT Ramillas"/>
            </a:endParaRPr>
          </a:p>
        </p:txBody>
      </p:sp>
      <p:sp>
        <p:nvSpPr>
          <p:cNvPr id="32" name="TextBox 31">
            <a:extLst>
              <a:ext uri="{FF2B5EF4-FFF2-40B4-BE49-F238E27FC236}">
                <a16:creationId xmlns:a16="http://schemas.microsoft.com/office/drawing/2014/main" id="{30053C35-4436-6EA6-6455-955E5B6F3749}"/>
              </a:ext>
            </a:extLst>
          </p:cNvPr>
          <p:cNvSpPr txBox="1"/>
          <p:nvPr/>
        </p:nvSpPr>
        <p:spPr>
          <a:xfrm>
            <a:off x="12454270" y="4638373"/>
            <a:ext cx="5524500" cy="2215991"/>
          </a:xfrm>
          <a:prstGeom prst="rect">
            <a:avLst/>
          </a:prstGeom>
          <a:noFill/>
        </p:spPr>
        <p:txBody>
          <a:bodyPr wrap="square" rtlCol="0">
            <a:spAutoFit/>
          </a:bodyPr>
          <a:lstStyle/>
          <a:p>
            <a:r>
              <a:rPr lang="en-US" sz="6000" spc="-59" dirty="0">
                <a:solidFill>
                  <a:srgbClr val="FFFFFF"/>
                </a:solidFill>
                <a:latin typeface="TT Ramillas"/>
                <a:ea typeface="TT Ramillas"/>
                <a:cs typeface="TT Ramillas"/>
                <a:sym typeface="TT Ramillas"/>
              </a:rPr>
              <a:t>Paris Museums</a:t>
            </a:r>
          </a:p>
          <a:p>
            <a:endParaRPr lang="en-US" sz="6000" spc="-59" dirty="0">
              <a:solidFill>
                <a:schemeClr val="bg1"/>
              </a:solidFill>
              <a:latin typeface="TT Ramillas"/>
              <a:ea typeface="TT Ramillas"/>
              <a:cs typeface="TT Ramillas"/>
              <a:sym typeface="TT Ramillas"/>
            </a:endParaRPr>
          </a:p>
          <a:p>
            <a:endParaRPr lang="en-US" dirty="0"/>
          </a:p>
        </p:txBody>
      </p:sp>
      <p:pic>
        <p:nvPicPr>
          <p:cNvPr id="5122" name="Picture 2" descr="musee d'orsay - musee dorsay stock pictures, royalty-free photos &amp; images">
            <a:extLst>
              <a:ext uri="{FF2B5EF4-FFF2-40B4-BE49-F238E27FC236}">
                <a16:creationId xmlns:a16="http://schemas.microsoft.com/office/drawing/2014/main" id="{2D2DC98E-B883-E8C8-033E-DE82CD6BF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630" y="6273725"/>
            <a:ext cx="5544058" cy="36833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ew of the communication collection">
            <a:extLst>
              <a:ext uri="{FF2B5EF4-FFF2-40B4-BE49-F238E27FC236}">
                <a16:creationId xmlns:a16="http://schemas.microsoft.com/office/drawing/2014/main" id="{D69CB854-B4AB-A2C5-80B7-24A5F6A21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945" y="1942675"/>
            <a:ext cx="4457446" cy="445744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7">
            <a:extLst>
              <a:ext uri="{FF2B5EF4-FFF2-40B4-BE49-F238E27FC236}">
                <a16:creationId xmlns:a16="http://schemas.microsoft.com/office/drawing/2014/main" id="{24366050-1471-C01E-4C2D-FA42526BD736}"/>
              </a:ext>
            </a:extLst>
          </p:cNvPr>
          <p:cNvSpPr txBox="1"/>
          <p:nvPr/>
        </p:nvSpPr>
        <p:spPr>
          <a:xfrm>
            <a:off x="1676400" y="8293935"/>
            <a:ext cx="6572314" cy="457818"/>
          </a:xfrm>
          <a:prstGeom prst="rect">
            <a:avLst/>
          </a:prstGeom>
        </p:spPr>
        <p:txBody>
          <a:bodyPr wrap="square" lIns="0" tIns="0" rIns="0" bIns="0" rtlCol="0" anchor="t">
            <a:spAutoFit/>
          </a:bodyPr>
          <a:lstStyle/>
          <a:p>
            <a:pPr marL="0" lvl="0" indent="0" algn="l">
              <a:lnSpc>
                <a:spcPts val="2999"/>
              </a:lnSpc>
            </a:pPr>
            <a:r>
              <a:rPr lang="en-US" sz="4400" spc="-59" dirty="0">
                <a:solidFill>
                  <a:srgbClr val="FFFFFF"/>
                </a:solidFill>
                <a:latin typeface="TT Ramillas"/>
                <a:ea typeface="TT Ramillas"/>
                <a:cs typeface="TT Ramillas"/>
                <a:sym typeface="TT Ramillas"/>
              </a:rPr>
              <a:t>Musee d’Orsay</a:t>
            </a:r>
          </a:p>
        </p:txBody>
      </p:sp>
    </p:spTree>
    <p:extLst>
      <p:ext uri="{BB962C8B-B14F-4D97-AF65-F5344CB8AC3E}">
        <p14:creationId xmlns:p14="http://schemas.microsoft.com/office/powerpoint/2010/main" val="765213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extBox 2"/>
          <p:cNvSpPr txBox="1"/>
          <p:nvPr/>
        </p:nvSpPr>
        <p:spPr>
          <a:xfrm>
            <a:off x="666750" y="857250"/>
            <a:ext cx="14077950" cy="2628861"/>
          </a:xfrm>
          <a:prstGeom prst="rect">
            <a:avLst/>
          </a:prstGeom>
        </p:spPr>
        <p:txBody>
          <a:bodyPr lIns="0" tIns="0" rIns="0" bIns="0" rtlCol="0" anchor="t">
            <a:spAutoFit/>
          </a:bodyPr>
          <a:lstStyle/>
          <a:p>
            <a:pPr marL="0" lvl="0" indent="0" algn="l">
              <a:lnSpc>
                <a:spcPts val="9999"/>
              </a:lnSpc>
              <a:spcBef>
                <a:spcPct val="0"/>
              </a:spcBef>
            </a:pPr>
            <a:r>
              <a:rPr lang="en-US" sz="9999" spc="-199" dirty="0">
                <a:solidFill>
                  <a:srgbClr val="C9A620"/>
                </a:solidFill>
                <a:latin typeface="TT Ramillas"/>
                <a:ea typeface="TT Ramillas"/>
                <a:cs typeface="TT Ramillas"/>
                <a:sym typeface="TT Ramillas"/>
              </a:rPr>
              <a:t>Cultural and Culinary Experiences</a:t>
            </a:r>
          </a:p>
        </p:txBody>
      </p:sp>
      <p:grpSp>
        <p:nvGrpSpPr>
          <p:cNvPr id="3" name="Group 3"/>
          <p:cNvGrpSpPr/>
          <p:nvPr/>
        </p:nvGrpSpPr>
        <p:grpSpPr>
          <a:xfrm>
            <a:off x="16725900" y="777240"/>
            <a:ext cx="895350" cy="895350"/>
            <a:chOff x="0" y="0"/>
            <a:chExt cx="1193800" cy="1193800"/>
          </a:xfrm>
        </p:grpSpPr>
        <p:grpSp>
          <p:nvGrpSpPr>
            <p:cNvPr id="4" name="Group 4"/>
            <p:cNvGrpSpPr/>
            <p:nvPr/>
          </p:nvGrpSpPr>
          <p:grpSpPr>
            <a:xfrm>
              <a:off x="0" y="0"/>
              <a:ext cx="1193800" cy="11938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6" name="TextBox 6"/>
              <p:cNvSpPr txBox="1"/>
              <p:nvPr/>
            </p:nvSpPr>
            <p:spPr>
              <a:xfrm>
                <a:off x="76200" y="9525"/>
                <a:ext cx="660400" cy="727075"/>
              </a:xfrm>
              <a:prstGeom prst="rect">
                <a:avLst/>
              </a:prstGeom>
            </p:spPr>
            <p:txBody>
              <a:bodyPr lIns="50800" tIns="50800" rIns="50800" bIns="50800" rtlCol="0" anchor="ctr"/>
              <a:lstStyle/>
              <a:p>
                <a:pPr marL="0" lvl="0" indent="0" algn="ctr">
                  <a:lnSpc>
                    <a:spcPts val="3000"/>
                  </a:lnSpc>
                </a:pPr>
                <a:endParaRPr/>
              </a:p>
            </p:txBody>
          </p:sp>
        </p:grpSp>
        <p:sp>
          <p:nvSpPr>
            <p:cNvPr id="7" name="Freeform 7"/>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8" name="Group 8"/>
          <p:cNvGrpSpPr/>
          <p:nvPr/>
        </p:nvGrpSpPr>
        <p:grpSpPr>
          <a:xfrm>
            <a:off x="3543300" y="3851275"/>
            <a:ext cx="2571750" cy="1956435"/>
            <a:chOff x="0" y="0"/>
            <a:chExt cx="3429000" cy="2608580"/>
          </a:xfrm>
        </p:grpSpPr>
        <p:sp>
          <p:nvSpPr>
            <p:cNvPr id="9" name="TextBox 9"/>
            <p:cNvSpPr txBox="1"/>
            <p:nvPr/>
          </p:nvSpPr>
          <p:spPr>
            <a:xfrm>
              <a:off x="0" y="66675"/>
              <a:ext cx="3429000" cy="530224"/>
            </a:xfrm>
            <a:prstGeom prst="rect">
              <a:avLst/>
            </a:prstGeom>
          </p:spPr>
          <p:txBody>
            <a:bodyPr lIns="0" tIns="0" rIns="0" bIns="0" rtlCol="0" anchor="t">
              <a:spAutoFit/>
            </a:bodyPr>
            <a:lstStyle/>
            <a:p>
              <a:pPr marL="0" lvl="0" indent="0" algn="l">
                <a:lnSpc>
                  <a:spcPts val="2999"/>
                </a:lnSpc>
              </a:pPr>
              <a:r>
                <a:rPr lang="en-US" sz="2999" spc="-59">
                  <a:solidFill>
                    <a:srgbClr val="FFFFFF"/>
                  </a:solidFill>
                  <a:latin typeface="TT Ramillas"/>
                  <a:ea typeface="TT Ramillas"/>
                  <a:cs typeface="TT Ramillas"/>
                  <a:sym typeface="TT Ramillas"/>
                </a:rPr>
                <a:t>Local Markets</a:t>
              </a:r>
            </a:p>
          </p:txBody>
        </p:sp>
        <p:sp>
          <p:nvSpPr>
            <p:cNvPr id="10" name="TextBox 10"/>
            <p:cNvSpPr txBox="1"/>
            <p:nvPr/>
          </p:nvSpPr>
          <p:spPr>
            <a:xfrm>
              <a:off x="0" y="1146175"/>
              <a:ext cx="3429000" cy="14624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TT Interphases"/>
                  <a:ea typeface="TT Interphases"/>
                  <a:cs typeface="TT Interphases"/>
                  <a:sym typeface="TT Interphases"/>
                </a:rPr>
                <a:t>Experience the lively atmosphere of fresh produce.</a:t>
              </a:r>
            </a:p>
          </p:txBody>
        </p:sp>
        <p:sp>
          <p:nvSpPr>
            <p:cNvPr id="11" name="AutoShape 11"/>
            <p:cNvSpPr/>
            <p:nvPr/>
          </p:nvSpPr>
          <p:spPr>
            <a:xfrm>
              <a:off x="0" y="895350"/>
              <a:ext cx="3429000" cy="0"/>
            </a:xfrm>
            <a:prstGeom prst="line">
              <a:avLst/>
            </a:prstGeom>
            <a:ln w="25400" cap="flat">
              <a:solidFill>
                <a:srgbClr val="FFFFFF"/>
              </a:solidFill>
              <a:prstDash val="solid"/>
              <a:headEnd type="none" w="sm" len="sm"/>
              <a:tailEnd type="none" w="sm" len="sm"/>
            </a:ln>
          </p:spPr>
        </p:sp>
      </p:grpSp>
      <p:grpSp>
        <p:nvGrpSpPr>
          <p:cNvPr id="12" name="Group 12"/>
          <p:cNvGrpSpPr/>
          <p:nvPr/>
        </p:nvGrpSpPr>
        <p:grpSpPr>
          <a:xfrm>
            <a:off x="3543300" y="6934200"/>
            <a:ext cx="2571750" cy="1956435"/>
            <a:chOff x="0" y="0"/>
            <a:chExt cx="3429000" cy="2608580"/>
          </a:xfrm>
        </p:grpSpPr>
        <p:sp>
          <p:nvSpPr>
            <p:cNvPr id="13" name="TextBox 13"/>
            <p:cNvSpPr txBox="1"/>
            <p:nvPr/>
          </p:nvSpPr>
          <p:spPr>
            <a:xfrm>
              <a:off x="0" y="66675"/>
              <a:ext cx="3429000" cy="530224"/>
            </a:xfrm>
            <a:prstGeom prst="rect">
              <a:avLst/>
            </a:prstGeom>
          </p:spPr>
          <p:txBody>
            <a:bodyPr lIns="0" tIns="0" rIns="0" bIns="0" rtlCol="0" anchor="t">
              <a:spAutoFit/>
            </a:bodyPr>
            <a:lstStyle/>
            <a:p>
              <a:pPr marL="0" lvl="0" indent="0" algn="l">
                <a:lnSpc>
                  <a:spcPts val="2999"/>
                </a:lnSpc>
              </a:pPr>
              <a:r>
                <a:rPr lang="en-US" sz="2999" spc="-59">
                  <a:solidFill>
                    <a:srgbClr val="FFFFFF"/>
                  </a:solidFill>
                  <a:latin typeface="TT Ramillas"/>
                  <a:ea typeface="TT Ramillas"/>
                  <a:cs typeface="TT Ramillas"/>
                  <a:sym typeface="TT Ramillas"/>
                </a:rPr>
                <a:t>Day Trips</a:t>
              </a:r>
            </a:p>
          </p:txBody>
        </p:sp>
        <p:sp>
          <p:nvSpPr>
            <p:cNvPr id="14" name="TextBox 14"/>
            <p:cNvSpPr txBox="1"/>
            <p:nvPr/>
          </p:nvSpPr>
          <p:spPr>
            <a:xfrm>
              <a:off x="0" y="1146175"/>
              <a:ext cx="3429000" cy="14624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TT Interphases"/>
                  <a:ea typeface="TT Interphases"/>
                  <a:cs typeface="TT Interphases"/>
                  <a:sym typeface="TT Interphases"/>
                </a:rPr>
                <a:t>Explore the picturesque beauty of Bruges canals.</a:t>
              </a:r>
            </a:p>
          </p:txBody>
        </p:sp>
        <p:sp>
          <p:nvSpPr>
            <p:cNvPr id="15" name="AutoShape 15"/>
            <p:cNvSpPr/>
            <p:nvPr/>
          </p:nvSpPr>
          <p:spPr>
            <a:xfrm>
              <a:off x="0" y="895350"/>
              <a:ext cx="3429000" cy="0"/>
            </a:xfrm>
            <a:prstGeom prst="line">
              <a:avLst/>
            </a:prstGeom>
            <a:ln w="25400" cap="flat">
              <a:solidFill>
                <a:srgbClr val="FFFFFF"/>
              </a:solidFill>
              <a:prstDash val="solid"/>
              <a:headEnd type="none" w="sm" len="sm"/>
              <a:tailEnd type="none" w="sm" len="sm"/>
            </a:ln>
          </p:spPr>
        </p:sp>
      </p:grpSp>
      <p:grpSp>
        <p:nvGrpSpPr>
          <p:cNvPr id="16" name="Group 16"/>
          <p:cNvGrpSpPr/>
          <p:nvPr/>
        </p:nvGrpSpPr>
        <p:grpSpPr>
          <a:xfrm>
            <a:off x="9296400" y="3851275"/>
            <a:ext cx="2571750" cy="1956435"/>
            <a:chOff x="0" y="0"/>
            <a:chExt cx="3429000" cy="2608580"/>
          </a:xfrm>
        </p:grpSpPr>
        <p:sp>
          <p:nvSpPr>
            <p:cNvPr id="17" name="TextBox 17"/>
            <p:cNvSpPr txBox="1"/>
            <p:nvPr/>
          </p:nvSpPr>
          <p:spPr>
            <a:xfrm>
              <a:off x="0" y="66675"/>
              <a:ext cx="3429000" cy="1025524"/>
            </a:xfrm>
            <a:prstGeom prst="rect">
              <a:avLst/>
            </a:prstGeom>
          </p:spPr>
          <p:txBody>
            <a:bodyPr lIns="0" tIns="0" rIns="0" bIns="0" rtlCol="0" anchor="t">
              <a:spAutoFit/>
            </a:bodyPr>
            <a:lstStyle/>
            <a:p>
              <a:pPr marL="0" lvl="0" indent="0" algn="l">
                <a:lnSpc>
                  <a:spcPts val="2999"/>
                </a:lnSpc>
              </a:pPr>
              <a:r>
                <a:rPr lang="en-US" sz="2999" spc="-59">
                  <a:solidFill>
                    <a:srgbClr val="FFFFFF"/>
                  </a:solidFill>
                  <a:latin typeface="TT Ramillas"/>
                  <a:ea typeface="TT Ramillas"/>
                  <a:cs typeface="TT Ramillas"/>
                  <a:sym typeface="TT Ramillas"/>
                </a:rPr>
                <a:t>Flemish Cuisine</a:t>
              </a:r>
            </a:p>
          </p:txBody>
        </p:sp>
        <p:sp>
          <p:nvSpPr>
            <p:cNvPr id="18" name="TextBox 18"/>
            <p:cNvSpPr txBox="1"/>
            <p:nvPr/>
          </p:nvSpPr>
          <p:spPr>
            <a:xfrm>
              <a:off x="0" y="1641475"/>
              <a:ext cx="3429000" cy="9671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TT Interphases"/>
                  <a:ea typeface="TT Interphases"/>
                  <a:cs typeface="TT Interphases"/>
                  <a:sym typeface="TT Interphases"/>
                </a:rPr>
                <a:t>Savor the rich flavors of local delicacies.</a:t>
              </a:r>
            </a:p>
          </p:txBody>
        </p:sp>
        <p:sp>
          <p:nvSpPr>
            <p:cNvPr id="19" name="AutoShape 19"/>
            <p:cNvSpPr/>
            <p:nvPr/>
          </p:nvSpPr>
          <p:spPr>
            <a:xfrm>
              <a:off x="8313" y="1390650"/>
              <a:ext cx="3420687" cy="0"/>
            </a:xfrm>
            <a:prstGeom prst="line">
              <a:avLst/>
            </a:prstGeom>
            <a:ln w="25400" cap="flat">
              <a:solidFill>
                <a:srgbClr val="FFFFFF"/>
              </a:solidFill>
              <a:prstDash val="solid"/>
              <a:headEnd type="none" w="sm" len="sm"/>
              <a:tailEnd type="none" w="sm" len="sm"/>
            </a:ln>
          </p:spPr>
        </p:sp>
      </p:grpSp>
      <p:grpSp>
        <p:nvGrpSpPr>
          <p:cNvPr id="20" name="Group 20"/>
          <p:cNvGrpSpPr/>
          <p:nvPr/>
        </p:nvGrpSpPr>
        <p:grpSpPr>
          <a:xfrm>
            <a:off x="9296400" y="6934200"/>
            <a:ext cx="2571750" cy="1956435"/>
            <a:chOff x="0" y="0"/>
            <a:chExt cx="3429000" cy="2608580"/>
          </a:xfrm>
        </p:grpSpPr>
        <p:sp>
          <p:nvSpPr>
            <p:cNvPr id="21" name="TextBox 21"/>
            <p:cNvSpPr txBox="1"/>
            <p:nvPr/>
          </p:nvSpPr>
          <p:spPr>
            <a:xfrm>
              <a:off x="0" y="66675"/>
              <a:ext cx="3429000" cy="530224"/>
            </a:xfrm>
            <a:prstGeom prst="rect">
              <a:avLst/>
            </a:prstGeom>
          </p:spPr>
          <p:txBody>
            <a:bodyPr lIns="0" tIns="0" rIns="0" bIns="0" rtlCol="0" anchor="t">
              <a:spAutoFit/>
            </a:bodyPr>
            <a:lstStyle/>
            <a:p>
              <a:pPr marL="0" lvl="0" indent="0" algn="l">
                <a:lnSpc>
                  <a:spcPts val="2999"/>
                </a:lnSpc>
              </a:pPr>
              <a:r>
                <a:rPr lang="en-US" sz="2999" spc="-59">
                  <a:solidFill>
                    <a:srgbClr val="FFFFFF"/>
                  </a:solidFill>
                  <a:latin typeface="TT Ramillas"/>
                  <a:ea typeface="TT Ramillas"/>
                  <a:cs typeface="TT Ramillas"/>
                  <a:sym typeface="TT Ramillas"/>
                </a:rPr>
                <a:t>Street Art</a:t>
              </a:r>
            </a:p>
          </p:txBody>
        </p:sp>
        <p:sp>
          <p:nvSpPr>
            <p:cNvPr id="22" name="TextBox 22"/>
            <p:cNvSpPr txBox="1"/>
            <p:nvPr/>
          </p:nvSpPr>
          <p:spPr>
            <a:xfrm>
              <a:off x="8313" y="1146175"/>
              <a:ext cx="3420687" cy="14624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FFFFFF"/>
                  </a:solidFill>
                  <a:latin typeface="TT Interphases"/>
                  <a:ea typeface="TT Interphases"/>
                  <a:cs typeface="TT Interphases"/>
                  <a:sym typeface="TT Interphases"/>
                </a:rPr>
                <a:t>Discover the vibrant art scene throughout Lille.</a:t>
              </a:r>
            </a:p>
          </p:txBody>
        </p:sp>
        <p:sp>
          <p:nvSpPr>
            <p:cNvPr id="23" name="AutoShape 23"/>
            <p:cNvSpPr/>
            <p:nvPr/>
          </p:nvSpPr>
          <p:spPr>
            <a:xfrm>
              <a:off x="8313" y="895350"/>
              <a:ext cx="3420687" cy="0"/>
            </a:xfrm>
            <a:prstGeom prst="line">
              <a:avLst/>
            </a:prstGeom>
            <a:ln w="25400" cap="flat">
              <a:solidFill>
                <a:srgbClr val="FFFFFF"/>
              </a:solidFill>
              <a:prstDash val="solid"/>
              <a:headEnd type="none" w="sm" len="sm"/>
              <a:tailEnd type="none" w="sm" len="sm"/>
            </a:ln>
          </p:spPr>
        </p:sp>
      </p:grpSp>
      <p:grpSp>
        <p:nvGrpSpPr>
          <p:cNvPr id="24" name="Group 24"/>
          <p:cNvGrpSpPr/>
          <p:nvPr/>
        </p:nvGrpSpPr>
        <p:grpSpPr>
          <a:xfrm>
            <a:off x="6419850" y="3851275"/>
            <a:ext cx="2571750" cy="2686050"/>
            <a:chOff x="0" y="0"/>
            <a:chExt cx="621258" cy="648869"/>
          </a:xfrm>
        </p:grpSpPr>
        <p:sp>
          <p:nvSpPr>
            <p:cNvPr id="25" name="Freeform 25"/>
            <p:cNvSpPr/>
            <p:nvPr/>
          </p:nvSpPr>
          <p:spPr>
            <a:xfrm>
              <a:off x="0" y="0"/>
              <a:ext cx="621258" cy="648869"/>
            </a:xfrm>
            <a:custGeom>
              <a:avLst/>
              <a:gdLst/>
              <a:ahLst/>
              <a:cxnLst/>
              <a:rect l="l" t="t" r="r" b="b"/>
              <a:pathLst>
                <a:path w="621258" h="648869">
                  <a:moveTo>
                    <a:pt x="0" y="0"/>
                  </a:moveTo>
                  <a:lnTo>
                    <a:pt x="621258" y="0"/>
                  </a:lnTo>
                  <a:lnTo>
                    <a:pt x="621258" y="648869"/>
                  </a:lnTo>
                  <a:lnTo>
                    <a:pt x="0" y="648869"/>
                  </a:lnTo>
                  <a:close/>
                </a:path>
              </a:pathLst>
            </a:custGeom>
            <a:blipFill>
              <a:blip r:embed="rId4"/>
              <a:stretch>
                <a:fillRect t="-193" b="-193"/>
              </a:stretch>
            </a:blipFill>
          </p:spPr>
        </p:sp>
      </p:grpSp>
      <p:grpSp>
        <p:nvGrpSpPr>
          <p:cNvPr id="26" name="Group 26"/>
          <p:cNvGrpSpPr/>
          <p:nvPr/>
        </p:nvGrpSpPr>
        <p:grpSpPr>
          <a:xfrm>
            <a:off x="666750" y="3851275"/>
            <a:ext cx="2571750" cy="2686050"/>
            <a:chOff x="0" y="0"/>
            <a:chExt cx="621258" cy="648869"/>
          </a:xfrm>
        </p:grpSpPr>
        <p:sp>
          <p:nvSpPr>
            <p:cNvPr id="27" name="Freeform 27"/>
            <p:cNvSpPr/>
            <p:nvPr/>
          </p:nvSpPr>
          <p:spPr>
            <a:xfrm>
              <a:off x="0" y="0"/>
              <a:ext cx="621258" cy="648869"/>
            </a:xfrm>
            <a:custGeom>
              <a:avLst/>
              <a:gdLst/>
              <a:ahLst/>
              <a:cxnLst/>
              <a:rect l="l" t="t" r="r" b="b"/>
              <a:pathLst>
                <a:path w="621258" h="648869">
                  <a:moveTo>
                    <a:pt x="0" y="0"/>
                  </a:moveTo>
                  <a:lnTo>
                    <a:pt x="621258" y="0"/>
                  </a:lnTo>
                  <a:lnTo>
                    <a:pt x="621258" y="648869"/>
                  </a:lnTo>
                  <a:lnTo>
                    <a:pt x="0" y="648869"/>
                  </a:lnTo>
                  <a:close/>
                </a:path>
              </a:pathLst>
            </a:custGeom>
            <a:blipFill>
              <a:blip r:embed="rId5"/>
              <a:stretch>
                <a:fillRect t="-193" b="-193"/>
              </a:stretch>
            </a:blipFill>
          </p:spPr>
        </p:sp>
      </p:grpSp>
      <p:grpSp>
        <p:nvGrpSpPr>
          <p:cNvPr id="28" name="Group 28"/>
          <p:cNvGrpSpPr/>
          <p:nvPr/>
        </p:nvGrpSpPr>
        <p:grpSpPr>
          <a:xfrm>
            <a:off x="666750" y="6934200"/>
            <a:ext cx="2571750" cy="2686050"/>
            <a:chOff x="0" y="0"/>
            <a:chExt cx="621258" cy="648869"/>
          </a:xfrm>
        </p:grpSpPr>
        <p:sp>
          <p:nvSpPr>
            <p:cNvPr id="29" name="Freeform 29"/>
            <p:cNvSpPr/>
            <p:nvPr/>
          </p:nvSpPr>
          <p:spPr>
            <a:xfrm>
              <a:off x="0" y="0"/>
              <a:ext cx="621258" cy="648869"/>
            </a:xfrm>
            <a:custGeom>
              <a:avLst/>
              <a:gdLst/>
              <a:ahLst/>
              <a:cxnLst/>
              <a:rect l="l" t="t" r="r" b="b"/>
              <a:pathLst>
                <a:path w="621258" h="648869">
                  <a:moveTo>
                    <a:pt x="0" y="0"/>
                  </a:moveTo>
                  <a:lnTo>
                    <a:pt x="621258" y="0"/>
                  </a:lnTo>
                  <a:lnTo>
                    <a:pt x="621258" y="648869"/>
                  </a:lnTo>
                  <a:lnTo>
                    <a:pt x="0" y="648869"/>
                  </a:lnTo>
                  <a:close/>
                </a:path>
              </a:pathLst>
            </a:custGeom>
            <a:blipFill>
              <a:blip r:embed="rId6"/>
              <a:stretch>
                <a:fillRect t="-193" b="-193"/>
              </a:stretch>
            </a:blipFill>
          </p:spPr>
        </p:sp>
      </p:grpSp>
      <p:grpSp>
        <p:nvGrpSpPr>
          <p:cNvPr id="30" name="Group 30"/>
          <p:cNvGrpSpPr/>
          <p:nvPr/>
        </p:nvGrpSpPr>
        <p:grpSpPr>
          <a:xfrm>
            <a:off x="6419850" y="6934200"/>
            <a:ext cx="2571750" cy="2686050"/>
            <a:chOff x="0" y="0"/>
            <a:chExt cx="621258" cy="648869"/>
          </a:xfrm>
        </p:grpSpPr>
        <p:sp>
          <p:nvSpPr>
            <p:cNvPr id="31" name="Freeform 31"/>
            <p:cNvSpPr/>
            <p:nvPr/>
          </p:nvSpPr>
          <p:spPr>
            <a:xfrm>
              <a:off x="0" y="0"/>
              <a:ext cx="621258" cy="648869"/>
            </a:xfrm>
            <a:custGeom>
              <a:avLst/>
              <a:gdLst/>
              <a:ahLst/>
              <a:cxnLst/>
              <a:rect l="l" t="t" r="r" b="b"/>
              <a:pathLst>
                <a:path w="621258" h="648869">
                  <a:moveTo>
                    <a:pt x="0" y="0"/>
                  </a:moveTo>
                  <a:lnTo>
                    <a:pt x="621258" y="0"/>
                  </a:lnTo>
                  <a:lnTo>
                    <a:pt x="621258" y="648869"/>
                  </a:lnTo>
                  <a:lnTo>
                    <a:pt x="0" y="648869"/>
                  </a:lnTo>
                  <a:close/>
                </a:path>
              </a:pathLst>
            </a:custGeom>
            <a:blipFill>
              <a:blip r:embed="rId7"/>
              <a:stretch>
                <a:fillRect t="-193" b="-193"/>
              </a:stretch>
            </a:blipFill>
          </p:spPr>
        </p:sp>
      </p:gr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327</Words>
  <Application>Microsoft Macintosh PowerPoint</Application>
  <PresentationFormat>Custom</PresentationFormat>
  <Paragraphs>35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TT Ramillas</vt:lpstr>
      <vt:lpstr>TT Interphases</vt:lpstr>
      <vt:lpstr>TT Interphases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Lille</dc:title>
  <dc:description>Presentation - Lille</dc:description>
  <cp:lastModifiedBy>Mary Purvis</cp:lastModifiedBy>
  <cp:revision>2</cp:revision>
  <dcterms:created xsi:type="dcterms:W3CDTF">2006-08-16T00:00:00Z</dcterms:created>
  <dcterms:modified xsi:type="dcterms:W3CDTF">2025-10-27T12:42:35Z</dcterms:modified>
  <dc:identifier>DAG25d4SYNE</dc:identifier>
</cp:coreProperties>
</file>