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57" r:id="rId4"/>
    <p:sldId id="258" r:id="rId5"/>
    <p:sldId id="259" r:id="rId6"/>
    <p:sldId id="260" r:id="rId7"/>
    <p:sldId id="288" r:id="rId8"/>
    <p:sldId id="283" r:id="rId9"/>
    <p:sldId id="261" r:id="rId10"/>
    <p:sldId id="263" r:id="rId11"/>
    <p:sldId id="284" r:id="rId12"/>
    <p:sldId id="265" r:id="rId13"/>
    <p:sldId id="289" r:id="rId14"/>
    <p:sldId id="267" r:id="rId15"/>
    <p:sldId id="285" r:id="rId16"/>
    <p:sldId id="269" r:id="rId17"/>
    <p:sldId id="271" r:id="rId18"/>
    <p:sldId id="272" r:id="rId19"/>
    <p:sldId id="278" r:id="rId20"/>
    <p:sldId id="280" r:id="rId21"/>
    <p:sldId id="286" r:id="rId22"/>
    <p:sldId id="279" r:id="rId23"/>
    <p:sldId id="293" r:id="rId24"/>
    <p:sldId id="294" r:id="rId25"/>
    <p:sldId id="295" r:id="rId26"/>
    <p:sldId id="273" r:id="rId27"/>
    <p:sldId id="287" r:id="rId28"/>
    <p:sldId id="292" r:id="rId29"/>
    <p:sldId id="276" r:id="rId30"/>
    <p:sldId id="290" r:id="rId31"/>
    <p:sldId id="291" r:id="rId32"/>
    <p:sldId id="277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706AE-3F8B-4949-9409-25D4C4859D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CBEC64-AAA6-4599-8B0B-AFFA1B3421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FA2FA2-92C3-4A7B-9B01-8F1A49792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AFE64-1D63-4266-AF53-B612E3E004F5}" type="datetimeFigureOut">
              <a:rPr lang="en-US" smtClean="0"/>
              <a:t>10/26/2025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33B450-34CA-48DB-AE3D-E7444E1C6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0B783F-372B-437A-8370-3746B6664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4F3B6-89CF-40D4-B33B-1493D9F0EB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307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42913-5322-42A0-B95F-50538DC91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107B8F-E8D3-40E0-8A04-7C16BF4BD5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D24ACC-3FAA-485C-853E-CC3329485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AFE64-1D63-4266-AF53-B612E3E004F5}" type="datetimeFigureOut">
              <a:rPr lang="en-US" smtClean="0"/>
              <a:t>10/26/2025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4D56DD-AF65-482B-9864-6AF4EBF02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A9EF7E-3B5B-4BA3-8549-D08B1122C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4F3B6-89CF-40D4-B33B-1493D9F0EB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02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AD626B4-52E0-4347-82D4-D4610A2C27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7A99FE-CDF4-42EC-95D5-543A8A906C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3A3095-93CD-4206-883A-BC5F22571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AFE64-1D63-4266-AF53-B612E3E004F5}" type="datetimeFigureOut">
              <a:rPr lang="en-US" smtClean="0"/>
              <a:t>10/26/2025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2D53B4-83C6-410B-9EA2-799DD632F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7A5812-009C-4BD2-818B-A0B7FF6BB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4F3B6-89CF-40D4-B33B-1493D9F0EB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115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57E87-DA56-4CA3-963F-2A6C028BC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5FC5F-57C7-4D67-8BCA-96E269A26C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424F6C-6CF1-4F9D-9E17-1E2A4F3D5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AFE64-1D63-4266-AF53-B612E3E004F5}" type="datetimeFigureOut">
              <a:rPr lang="en-US" smtClean="0"/>
              <a:t>10/26/2025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57DA3F-415B-4CC2-BEDB-A0C1359E5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B511E4-B278-4489-BECB-B55D82023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4F3B6-89CF-40D4-B33B-1493D9F0EB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464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394EA-9BF1-43F1-A42D-166E563F7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DC1944-F69B-41FE-A471-634184EADE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350E79-C030-4EE9-BB44-E9D6BE22C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AFE64-1D63-4266-AF53-B612E3E004F5}" type="datetimeFigureOut">
              <a:rPr lang="en-US" smtClean="0"/>
              <a:t>10/26/2025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7394D6-608A-4E7B-8B67-35E4FCF23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081069-DC09-4878-A55D-77A10D4E7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4F3B6-89CF-40D4-B33B-1493D9F0EB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956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06F71-58FB-466D-9FE5-6E02D7035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B7027E-57AF-4410-9624-B4A772C8B5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65F9C1-6597-4FCB-8155-05787829F3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B7E4C7-FC5A-4C87-AD11-8D79B5102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AFE64-1D63-4266-AF53-B612E3E004F5}" type="datetimeFigureOut">
              <a:rPr lang="en-US" smtClean="0"/>
              <a:t>10/26/2025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B5297E-E16F-4C2C-992E-9464342F7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52B0F1-38FA-40F5-BE6A-1FAAC77FA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4F3B6-89CF-40D4-B33B-1493D9F0EB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67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DB6A1-851E-42F8-8A80-981C95425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94B2F8-AFBE-40D2-B8C2-BEF0AFA821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46A6FC-CD28-4789-B882-2849E42FEB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C6C413-3382-44D5-935D-2967FE4993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474D03-0702-4F6E-BD1B-FD9B62B9B9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7F2981-98FD-4997-98C9-4579D1720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AFE64-1D63-4266-AF53-B612E3E004F5}" type="datetimeFigureOut">
              <a:rPr lang="en-US" smtClean="0"/>
              <a:t>10/26/2025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B16E49-838C-4B90-9D99-500C2314C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F980F11-1B58-4093-B923-5EE8D0870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4F3B6-89CF-40D4-B33B-1493D9F0EB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990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FEB53-C331-496C-8221-C2EA9B572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A35B91-F198-46F0-8DF2-CF6791A1F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AFE64-1D63-4266-AF53-B612E3E004F5}" type="datetimeFigureOut">
              <a:rPr lang="en-US" smtClean="0"/>
              <a:t>10/26/2025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0E698B-AEB2-4476-91FC-095589CFD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C5A6A1-6E2A-420E-A04E-BD8D11562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4F3B6-89CF-40D4-B33B-1493D9F0EB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651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6F20B20-7D3E-4281-9880-3202D6003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AFE64-1D63-4266-AF53-B612E3E004F5}" type="datetimeFigureOut">
              <a:rPr lang="en-US" smtClean="0"/>
              <a:t>10/26/2025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5D5113-0134-4E69-BDF4-35050F355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1340FE-3BD9-4DE2-BF91-D48586588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4F3B6-89CF-40D4-B33B-1493D9F0EB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785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E8131-B3D0-4DAB-B659-CE1FA0C4C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B3E101-9758-4DA6-8D26-A48427DF4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1B15B1-F3BB-4A14-AE39-84C153CA47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561A36-F244-42EF-9B88-6A9EB4CFF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AFE64-1D63-4266-AF53-B612E3E004F5}" type="datetimeFigureOut">
              <a:rPr lang="en-US" smtClean="0"/>
              <a:t>10/26/2025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EB39BC-4963-4762-BB1F-E45801B0B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B376CD-48FF-4104-827D-8B2A02668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4F3B6-89CF-40D4-B33B-1493D9F0EB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246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5208C-F716-469A-A5FE-3A14BD316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F73AA07-4192-4978-A7F4-74E710EE21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E9FD0E-83BD-448B-BF79-7F5F8693A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3C0106-CF5C-4B41-86C6-11DAE1F4C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AFE64-1D63-4266-AF53-B612E3E004F5}" type="datetimeFigureOut">
              <a:rPr lang="en-US" smtClean="0"/>
              <a:t>10/26/2025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486D40-B7CB-440D-8D03-1E97AF313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0F56DA-7A5B-45DD-835C-82F8BA0BA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4F3B6-89CF-40D4-B33B-1493D9F0EB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458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6D3A80-6AB5-4459-BDAE-DE9C1F2DD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11F05C-E995-42E2-8F02-A9163B0938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E8909B-DAB8-4A68-9F8D-8039E35840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7AFE64-1D63-4266-AF53-B612E3E004F5}" type="datetimeFigureOut">
              <a:rPr lang="en-US" smtClean="0"/>
              <a:t>10/26/2025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DD31DA-8060-4311-ABC9-FB85DF4B02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C8A2AA-2B98-4D76-B7E2-027622B634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D4F3B6-89CF-40D4-B33B-1493D9F0EB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296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214C6-52CB-4086-B07E-BAA9C09126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Korea Program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6FD85-92C0-46CF-B461-AB2A6BD4D04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Seoul, Korea</a:t>
            </a:r>
          </a:p>
        </p:txBody>
      </p:sp>
    </p:spTree>
    <p:extLst>
      <p:ext uri="{BB962C8B-B14F-4D97-AF65-F5344CB8AC3E}">
        <p14:creationId xmlns:p14="http://schemas.microsoft.com/office/powerpoint/2010/main" val="2629141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5A509-0D04-4361-9692-DB775B9A7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      Korean Gold Artistry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38D1DA-DC8A-4D6E-9C0D-6A20B343C0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34003091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5BDA2-9B87-597F-9F55-DA3A68BA8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      Korean War Museum</a:t>
            </a:r>
          </a:p>
        </p:txBody>
      </p:sp>
      <p:pic>
        <p:nvPicPr>
          <p:cNvPr id="5" name="Content Placeholder 4" descr="A group of women posing for a photo&#10;&#10;AI-generated content may be incorrect.">
            <a:extLst>
              <a:ext uri="{FF2B5EF4-FFF2-40B4-BE49-F238E27FC236}">
                <a16:creationId xmlns:a16="http://schemas.microsoft.com/office/drawing/2014/main" id="{725DCE93-7E17-B622-0A0F-6C58AEB2C7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312" y="1825625"/>
            <a:ext cx="5803376" cy="4351338"/>
          </a:xfrm>
        </p:spPr>
      </p:pic>
    </p:spTree>
    <p:extLst>
      <p:ext uri="{BB962C8B-B14F-4D97-AF65-F5344CB8AC3E}">
        <p14:creationId xmlns:p14="http://schemas.microsoft.com/office/powerpoint/2010/main" val="10524551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74E88-AB98-49EE-BCC2-712FCBC6A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 War Museum Static Display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B1CC3A9-2515-4AB1-A4C6-D23FA4483E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2926564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215AC-66F1-3D40-E8D7-4135F76D2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             US Embassy</a:t>
            </a:r>
          </a:p>
        </p:txBody>
      </p:sp>
      <p:pic>
        <p:nvPicPr>
          <p:cNvPr id="5" name="Content Placeholder 4" descr="A building with a flag in the background&#10;&#10;AI-generated content may be incorrect.">
            <a:extLst>
              <a:ext uri="{FF2B5EF4-FFF2-40B4-BE49-F238E27FC236}">
                <a16:creationId xmlns:a16="http://schemas.microsoft.com/office/drawing/2014/main" id="{B08D0664-7497-BF76-6306-9B8B2AC9C3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312" y="1825625"/>
            <a:ext cx="5803376" cy="4351338"/>
          </a:xfrm>
        </p:spPr>
      </p:pic>
    </p:spTree>
    <p:extLst>
      <p:ext uri="{BB962C8B-B14F-4D97-AF65-F5344CB8AC3E}">
        <p14:creationId xmlns:p14="http://schemas.microsoft.com/office/powerpoint/2010/main" val="22072181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FBD18-8891-41FD-BEEA-4131F62F4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     Korean Grocery Store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52328C5-0F3B-4BCB-A73D-1B0A1E4843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16430642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93B37-0105-5070-718D-374712925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Korea Six Course Meal (about $8)</a:t>
            </a:r>
          </a:p>
        </p:txBody>
      </p:sp>
      <p:pic>
        <p:nvPicPr>
          <p:cNvPr id="5" name="Content Placeholder 4" descr="A bowl of soup and rice on a table&#10;&#10;AI-generated content may be incorrect.">
            <a:extLst>
              <a:ext uri="{FF2B5EF4-FFF2-40B4-BE49-F238E27FC236}">
                <a16:creationId xmlns:a16="http://schemas.microsoft.com/office/drawing/2014/main" id="{3FFA8980-6293-4E12-498B-33059AB4C2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312" y="1825625"/>
            <a:ext cx="5803376" cy="4351338"/>
          </a:xfrm>
        </p:spPr>
      </p:pic>
    </p:spTree>
    <p:extLst>
      <p:ext uri="{BB962C8B-B14F-4D97-AF65-F5344CB8AC3E}">
        <p14:creationId xmlns:p14="http://schemas.microsoft.com/office/powerpoint/2010/main" val="15814100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70519-4C82-4D6E-920D-5233EE129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         Refreshing Dessert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561E5DB-CEE8-4F49-9780-4E9A878C0B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15677125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16AD0-1D01-4C83-B0B2-B06A2DD0D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   Korean Baseball Game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3474E1D-D2B8-4C9D-AC14-8CCAFBEC7F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1173495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8CE52-68BD-4875-A5B8-F879C72DA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 Korea </a:t>
            </a:r>
            <a:r>
              <a:rPr lang="en-US" dirty="0" err="1"/>
              <a:t>Namdemung</a:t>
            </a:r>
            <a:r>
              <a:rPr lang="en-US" dirty="0"/>
              <a:t> Market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A6155F3-F8B2-4C29-BFEB-F8D66CB560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7396932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19F51-6106-4C1F-9C9A-7602B23A3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           Market Fruit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7886565-B35E-4D4A-B581-D4EC4389C9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1573953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93B10-2A6E-4549-97F1-30DFA8E1F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Courses in Korea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881EFB-095A-41A5-933D-E0FF68FA68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Dean Jim Rosenblatt instructor</a:t>
            </a:r>
          </a:p>
          <a:p>
            <a:r>
              <a:rPr lang="en-US" dirty="0"/>
              <a:t>Program runs from May 16 (Saturday evening)(arrival day) through May 29 (Friday 11:00 am)(able to depart Friday afternoon to return—will arrive in US on Friday)</a:t>
            </a:r>
          </a:p>
          <a:p>
            <a:r>
              <a:rPr lang="en-US" dirty="0"/>
              <a:t>Status of Forces Agreement for 2 credit hours—no textbook and open book exam</a:t>
            </a:r>
          </a:p>
          <a:p>
            <a:r>
              <a:rPr lang="en-US" dirty="0"/>
              <a:t>Government Contracting for 1 credit hour—no textbook and open book exam</a:t>
            </a:r>
          </a:p>
          <a:p>
            <a:r>
              <a:rPr lang="en-US" dirty="0"/>
              <a:t>Will hold 5 evening classes by Zoom in March/April 2026</a:t>
            </a:r>
          </a:p>
        </p:txBody>
      </p:sp>
    </p:spTree>
    <p:extLst>
      <p:ext uri="{BB962C8B-B14F-4D97-AF65-F5344CB8AC3E}">
        <p14:creationId xmlns:p14="http://schemas.microsoft.com/office/powerpoint/2010/main" val="26118320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1D9AC-9DAD-4D9C-90E7-F1C8B7BDC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         Market Bakery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ED8F607-4517-4AFD-AFE8-339F45A19D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27375038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53BEF-4152-78A7-68C7-C205957F8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Tailor Shops (custom made suits)</a:t>
            </a:r>
          </a:p>
        </p:txBody>
      </p:sp>
      <p:pic>
        <p:nvPicPr>
          <p:cNvPr id="5" name="Content Placeholder 4" descr="Two men standing in front of a store&#10;&#10;AI-generated content may be incorrect.">
            <a:extLst>
              <a:ext uri="{FF2B5EF4-FFF2-40B4-BE49-F238E27FC236}">
                <a16:creationId xmlns:a16="http://schemas.microsoft.com/office/drawing/2014/main" id="{29A14D08-898E-94E7-3A0C-A8CC86199A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845" y="1825625"/>
            <a:ext cx="3262309" cy="4351338"/>
          </a:xfrm>
        </p:spPr>
      </p:pic>
    </p:spTree>
    <p:extLst>
      <p:ext uri="{BB962C8B-B14F-4D97-AF65-F5344CB8AC3E}">
        <p14:creationId xmlns:p14="http://schemas.microsoft.com/office/powerpoint/2010/main" val="18459101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F4B8F-960D-464D-B5B1-3A6959A0E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        Majestic Temples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DEA62CD-40A5-4F3A-B206-8F89A0B5F1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19763208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285E0-8893-F2E2-F142-FB9E75833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            </a:t>
            </a:r>
            <a:r>
              <a:rPr lang="en-US" dirty="0" err="1"/>
              <a:t>Namin</a:t>
            </a:r>
            <a:r>
              <a:rPr lang="en-US" dirty="0"/>
              <a:t> Island</a:t>
            </a:r>
          </a:p>
        </p:txBody>
      </p:sp>
      <p:pic>
        <p:nvPicPr>
          <p:cNvPr id="5" name="Content Placeholder 4" descr="People on a cable car&#10;&#10;AI-generated content may be incorrect.">
            <a:extLst>
              <a:ext uri="{FF2B5EF4-FFF2-40B4-BE49-F238E27FC236}">
                <a16:creationId xmlns:a16="http://schemas.microsoft.com/office/drawing/2014/main" id="{62DB7C58-F52A-F159-C5CA-E6849B07FA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312" y="1825625"/>
            <a:ext cx="5803376" cy="4351338"/>
          </a:xfrm>
        </p:spPr>
      </p:pic>
    </p:spTree>
    <p:extLst>
      <p:ext uri="{BB962C8B-B14F-4D97-AF65-F5344CB8AC3E}">
        <p14:creationId xmlns:p14="http://schemas.microsoft.com/office/powerpoint/2010/main" val="1606202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CDF92-DA75-5E51-9671-DE06F5E24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Garden of the Morning Calm</a:t>
            </a:r>
          </a:p>
        </p:txBody>
      </p:sp>
      <p:pic>
        <p:nvPicPr>
          <p:cNvPr id="5" name="Content Placeholder 4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224AFC5E-B434-F58C-051B-7C86BC55A2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312" y="1825625"/>
            <a:ext cx="5803376" cy="4351338"/>
          </a:xfrm>
        </p:spPr>
      </p:pic>
    </p:spTree>
    <p:extLst>
      <p:ext uri="{BB962C8B-B14F-4D97-AF65-F5344CB8AC3E}">
        <p14:creationId xmlns:p14="http://schemas.microsoft.com/office/powerpoint/2010/main" val="27061205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15A6D-3AB1-E3A4-387B-41C96BD92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          Suspension Bridge</a:t>
            </a:r>
          </a:p>
        </p:txBody>
      </p:sp>
      <p:pic>
        <p:nvPicPr>
          <p:cNvPr id="5" name="Content Placeholder 4" descr="A group of people on a bridge&#10;&#10;AI-generated content may be incorrect.">
            <a:extLst>
              <a:ext uri="{FF2B5EF4-FFF2-40B4-BE49-F238E27FC236}">
                <a16:creationId xmlns:a16="http://schemas.microsoft.com/office/drawing/2014/main" id="{2CA68572-64BA-EEB9-DD3F-D66BBDC6C5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845" y="1825625"/>
            <a:ext cx="3262309" cy="4351338"/>
          </a:xfrm>
        </p:spPr>
      </p:pic>
    </p:spTree>
    <p:extLst>
      <p:ext uri="{BB962C8B-B14F-4D97-AF65-F5344CB8AC3E}">
        <p14:creationId xmlns:p14="http://schemas.microsoft.com/office/powerpoint/2010/main" val="33328142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6624D-040C-46C6-96FB-D9BDD7B33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      DMZ 38</a:t>
            </a:r>
            <a:r>
              <a:rPr lang="en-US" baseline="30000" dirty="0"/>
              <a:t>th</a:t>
            </a:r>
            <a:r>
              <a:rPr lang="en-US" dirty="0"/>
              <a:t> Parallel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6191302-6C0C-4BE8-99D7-B3B4C13C41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33177789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510F8-E17D-1909-2629-4E194373D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    DMZ and North Korea</a:t>
            </a:r>
          </a:p>
        </p:txBody>
      </p:sp>
      <p:pic>
        <p:nvPicPr>
          <p:cNvPr id="5" name="Content Placeholder 4" descr="A model of a city&#10;&#10;AI-generated content may be incorrect.">
            <a:extLst>
              <a:ext uri="{FF2B5EF4-FFF2-40B4-BE49-F238E27FC236}">
                <a16:creationId xmlns:a16="http://schemas.microsoft.com/office/drawing/2014/main" id="{4234C6A3-6C39-A6CE-9B78-B7AFAC2AF9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312" y="1825625"/>
            <a:ext cx="5803376" cy="4351338"/>
          </a:xfrm>
        </p:spPr>
      </p:pic>
    </p:spTree>
    <p:extLst>
      <p:ext uri="{BB962C8B-B14F-4D97-AF65-F5344CB8AC3E}">
        <p14:creationId xmlns:p14="http://schemas.microsoft.com/office/powerpoint/2010/main" val="41057092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B47F5-A86F-AB09-74CE-340D17911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          Camp Humphreys</a:t>
            </a:r>
          </a:p>
        </p:txBody>
      </p:sp>
      <p:pic>
        <p:nvPicPr>
          <p:cNvPr id="5" name="Content Placeholder 4" descr="A group of people in military uniforms&#10;&#10;AI-generated content may be incorrect.">
            <a:extLst>
              <a:ext uri="{FF2B5EF4-FFF2-40B4-BE49-F238E27FC236}">
                <a16:creationId xmlns:a16="http://schemas.microsoft.com/office/drawing/2014/main" id="{472F873A-454A-6BF9-5CD3-0680485E31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312" y="1825625"/>
            <a:ext cx="5803376" cy="4351338"/>
          </a:xfrm>
        </p:spPr>
      </p:pic>
    </p:spTree>
    <p:extLst>
      <p:ext uri="{BB962C8B-B14F-4D97-AF65-F5344CB8AC3E}">
        <p14:creationId xmlns:p14="http://schemas.microsoft.com/office/powerpoint/2010/main" val="35071822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D7704-EEB1-478C-8CF4-F259B4F23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Modern City Transportation System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79A01AB-A3A8-4EEF-B23F-A86C7A8BF7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3873430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49AE8-3048-47E7-9581-F27A410E0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  Seoul Airport Inchon or ICN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0B408C5-054F-4578-846F-9C9410E4AE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3302399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A5C92-870B-FAE7-F3D4-B634A3F72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               Han River </a:t>
            </a:r>
          </a:p>
        </p:txBody>
      </p:sp>
      <p:pic>
        <p:nvPicPr>
          <p:cNvPr id="5" name="Content Placeholder 4" descr="A city skyline with a body of water&#10;&#10;AI-generated content may be incorrect.">
            <a:extLst>
              <a:ext uri="{FF2B5EF4-FFF2-40B4-BE49-F238E27FC236}">
                <a16:creationId xmlns:a16="http://schemas.microsoft.com/office/drawing/2014/main" id="{76101B26-D666-E19B-18F0-536FE64D27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312" y="1825625"/>
            <a:ext cx="5803376" cy="4351338"/>
          </a:xfrm>
        </p:spPr>
      </p:pic>
    </p:spTree>
    <p:extLst>
      <p:ext uri="{BB962C8B-B14F-4D97-AF65-F5344CB8AC3E}">
        <p14:creationId xmlns:p14="http://schemas.microsoft.com/office/powerpoint/2010/main" val="42545457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40535-52F4-CEA5-953F-DD9BD17F2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        Han River Cruise</a:t>
            </a:r>
          </a:p>
        </p:txBody>
      </p:sp>
      <p:pic>
        <p:nvPicPr>
          <p:cNvPr id="5" name="Content Placeholder 4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8D33A77D-5897-E1DD-6B46-C740051508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312" y="1825625"/>
            <a:ext cx="5803376" cy="4351338"/>
          </a:xfrm>
        </p:spPr>
      </p:pic>
    </p:spTree>
    <p:extLst>
      <p:ext uri="{BB962C8B-B14F-4D97-AF65-F5344CB8AC3E}">
        <p14:creationId xmlns:p14="http://schemas.microsoft.com/office/powerpoint/2010/main" val="28858622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6CBE6-CFF6-4657-A70B-0C35E2362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Invitation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934F65-2F3B-4A45-AE66-4A446B203C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Come join us and see the Far East and a dynamic and supportive ally and valuable trading partner.</a:t>
            </a:r>
          </a:p>
          <a:p>
            <a:r>
              <a:rPr lang="en-US" dirty="0"/>
              <a:t>Application form is on the website</a:t>
            </a:r>
          </a:p>
          <a:p>
            <a:r>
              <a:rPr lang="en-US" dirty="0"/>
              <a:t>Get passport—don’t delay</a:t>
            </a:r>
          </a:p>
          <a:p>
            <a:r>
              <a:rPr lang="en-US" dirty="0"/>
              <a:t>Pay $250 deposit to hold your place—first come, first served</a:t>
            </a:r>
          </a:p>
          <a:p>
            <a:r>
              <a:rPr lang="en-US" dirty="0"/>
              <a:t>Administrative fee can be put on your student account (approximately $3,100 to cover lodging, event transportation, entrance fees, events)</a:t>
            </a:r>
          </a:p>
          <a:p>
            <a:r>
              <a:rPr lang="en-US" dirty="0"/>
              <a:t>Air fare ranges from $1,900 to $3,000</a:t>
            </a:r>
          </a:p>
        </p:txBody>
      </p:sp>
    </p:spTree>
    <p:extLst>
      <p:ext uri="{BB962C8B-B14F-4D97-AF65-F5344CB8AC3E}">
        <p14:creationId xmlns:p14="http://schemas.microsoft.com/office/powerpoint/2010/main" val="4212589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2538D-B846-4CCC-864A-41CC4C2FF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Densely Populated 10 Million in Metro Seoul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AACD133-CF97-4F09-8942-032C1D162C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2801547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B4D1B-9E97-4473-880D-0A2D5D9EF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Street Scene  Very Clean and Safe City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0C961E3-A965-4442-B374-D4F3802A2D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3523550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7252F-71D3-4BB8-87B8-50C6D624E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Old City Gate and New Skyscrapers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F6373CF-2D4C-4058-B49C-98C3E4C215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2135795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25D61-486F-2DE9-07FF-8F29394EF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      Traditional Garb</a:t>
            </a:r>
          </a:p>
        </p:txBody>
      </p:sp>
      <p:pic>
        <p:nvPicPr>
          <p:cNvPr id="5" name="Content Placeholder 4" descr="A group of men in traditional clothing&#10;&#10;AI-generated content may be incorrect.">
            <a:extLst>
              <a:ext uri="{FF2B5EF4-FFF2-40B4-BE49-F238E27FC236}">
                <a16:creationId xmlns:a16="http://schemas.microsoft.com/office/drawing/2014/main" id="{0ABB827A-31B6-45AB-8EB7-9DFF05FAE2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312" y="1825625"/>
            <a:ext cx="5803376" cy="4351338"/>
          </a:xfrm>
        </p:spPr>
      </p:pic>
    </p:spTree>
    <p:extLst>
      <p:ext uri="{BB962C8B-B14F-4D97-AF65-F5344CB8AC3E}">
        <p14:creationId xmlns:p14="http://schemas.microsoft.com/office/powerpoint/2010/main" val="3280732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589C9-A98D-A662-915E-0B9B14212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Sheraton Hotel near Seoul Station</a:t>
            </a:r>
          </a:p>
        </p:txBody>
      </p:sp>
      <p:pic>
        <p:nvPicPr>
          <p:cNvPr id="5" name="Content Placeholder 4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50C040CD-4615-529A-614B-F74A942867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312" y="1825625"/>
            <a:ext cx="5803376" cy="4351338"/>
          </a:xfrm>
        </p:spPr>
      </p:pic>
    </p:spTree>
    <p:extLst>
      <p:ext uri="{BB962C8B-B14F-4D97-AF65-F5344CB8AC3E}">
        <p14:creationId xmlns:p14="http://schemas.microsoft.com/office/powerpoint/2010/main" val="4288071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EAD1C-B368-40B9-B562-D333A5379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   Korean National Museum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DF3C843-8D17-4F18-8D0D-E7192EC20E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248" y="1825625"/>
            <a:ext cx="3263503" cy="4351338"/>
          </a:xfrm>
        </p:spPr>
      </p:pic>
    </p:spTree>
    <p:extLst>
      <p:ext uri="{BB962C8B-B14F-4D97-AF65-F5344CB8AC3E}">
        <p14:creationId xmlns:p14="http://schemas.microsoft.com/office/powerpoint/2010/main" val="33923907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1306</TotalTime>
  <Words>301</Words>
  <Application>Microsoft Office PowerPoint</Application>
  <PresentationFormat>Widescreen</PresentationFormat>
  <Paragraphs>44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Calibri</vt:lpstr>
      <vt:lpstr>Calibri Light</vt:lpstr>
      <vt:lpstr>Office Theme</vt:lpstr>
      <vt:lpstr>Korea Program</vt:lpstr>
      <vt:lpstr>Courses in Korea</vt:lpstr>
      <vt:lpstr>                 Seoul Airport Inchon or ICN</vt:lpstr>
      <vt:lpstr>Densely Populated 10 Million in Metro Seoul</vt:lpstr>
      <vt:lpstr>        Street Scene  Very Clean and Safe City</vt:lpstr>
      <vt:lpstr>         Old City Gate and New Skyscrapers</vt:lpstr>
      <vt:lpstr>                     Traditional Garb</vt:lpstr>
      <vt:lpstr>           Sheraton Hotel near Seoul Station</vt:lpstr>
      <vt:lpstr>                  Korean National Museum</vt:lpstr>
      <vt:lpstr>                     Korean Gold Artistry</vt:lpstr>
      <vt:lpstr>                     Korean War Museum</vt:lpstr>
      <vt:lpstr>                War Museum Static Display</vt:lpstr>
      <vt:lpstr>                            US Embassy</vt:lpstr>
      <vt:lpstr>                    Korean Grocery Store</vt:lpstr>
      <vt:lpstr>           Korea Six Course Meal (about $8)</vt:lpstr>
      <vt:lpstr>                        Refreshing Dessert</vt:lpstr>
      <vt:lpstr>                  Korean Baseball Game</vt:lpstr>
      <vt:lpstr>                Korea Namdemung Market</vt:lpstr>
      <vt:lpstr>                          Market Fruit</vt:lpstr>
      <vt:lpstr>                        Market Bakery</vt:lpstr>
      <vt:lpstr>             Tailor Shops (custom made suits)</vt:lpstr>
      <vt:lpstr>                       Majestic Temples</vt:lpstr>
      <vt:lpstr>                           Namin Island</vt:lpstr>
      <vt:lpstr>               Garden of the Morning Calm</vt:lpstr>
      <vt:lpstr>                         Suspension Bridge</vt:lpstr>
      <vt:lpstr>                     DMZ 38th Parallel</vt:lpstr>
      <vt:lpstr>                   DMZ and North Korea</vt:lpstr>
      <vt:lpstr>                         Camp Humphreys</vt:lpstr>
      <vt:lpstr>          Modern City Transportation System</vt:lpstr>
      <vt:lpstr>                              Han River </vt:lpstr>
      <vt:lpstr>                       Han River Cruise</vt:lpstr>
      <vt:lpstr>Invitation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Korea Program</dc:title>
  <dc:creator>Jim Rosenblatt</dc:creator>
  <cp:lastModifiedBy>Jim Rosenblatt</cp:lastModifiedBy>
  <cp:revision>7</cp:revision>
  <dcterms:created xsi:type="dcterms:W3CDTF">2022-10-04T20:07:40Z</dcterms:created>
  <dcterms:modified xsi:type="dcterms:W3CDTF">2025-10-27T14:57:50Z</dcterms:modified>
</cp:coreProperties>
</file>